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89" r:id="rId6"/>
    <p:sldId id="266" r:id="rId7"/>
    <p:sldId id="290" r:id="rId8"/>
    <p:sldId id="263" r:id="rId9"/>
    <p:sldId id="265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1" r:id="rId21"/>
    <p:sldId id="282" r:id="rId22"/>
    <p:sldId id="284" r:id="rId23"/>
    <p:sldId id="285" r:id="rId24"/>
    <p:sldId id="286" r:id="rId25"/>
    <p:sldId id="291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7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BEB-1DDF-40D6-92AB-3E5B675E33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D03-1D4B-432C-9BDB-2F10F7A1A2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41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BEB-1DDF-40D6-92AB-3E5B675E33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D03-1D4B-432C-9BDB-2F10F7A1A2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02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BEB-1DDF-40D6-92AB-3E5B675E33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D03-1D4B-432C-9BDB-2F10F7A1A2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0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BEB-1DDF-40D6-92AB-3E5B675E33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D03-1D4B-432C-9BDB-2F10F7A1A2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81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BEB-1DDF-40D6-92AB-3E5B675E33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D03-1D4B-432C-9BDB-2F10F7A1A2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171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BEB-1DDF-40D6-92AB-3E5B675E33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D03-1D4B-432C-9BDB-2F10F7A1A2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8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BEB-1DDF-40D6-92AB-3E5B675E33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D03-1D4B-432C-9BDB-2F10F7A1A2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04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BEB-1DDF-40D6-92AB-3E5B675E33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D03-1D4B-432C-9BDB-2F10F7A1A2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8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BEB-1DDF-40D6-92AB-3E5B675E33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D03-1D4B-432C-9BDB-2F10F7A1A2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78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BEB-1DDF-40D6-92AB-3E5B675E33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D03-1D4B-432C-9BDB-2F10F7A1A2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80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BEB-1DDF-40D6-92AB-3E5B675E33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D03-1D4B-432C-9BDB-2F10F7A1A2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0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3BEB-1DDF-40D6-92AB-3E5B675E33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D03-1D4B-432C-9BDB-2F10F7A1A2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58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42434" y="2184891"/>
            <a:ext cx="9225566" cy="3198478"/>
          </a:xfrm>
        </p:spPr>
        <p:txBody>
          <a:bodyPr>
            <a:normAutofit/>
          </a:bodyPr>
          <a:lstStyle/>
          <a:p>
            <a:r>
              <a:rPr lang="pt-BR" sz="7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Maria: Bíblia, </a:t>
            </a:r>
            <a:br>
              <a:rPr lang="pt-BR" sz="7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r>
              <a:rPr lang="pt-BR" sz="7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Tradição e Dogma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237148" y="365125"/>
            <a:ext cx="7116651" cy="909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6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Conferência Mariana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735650" y="1036481"/>
            <a:ext cx="32197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>
                <a:solidFill>
                  <a:srgbClr val="8F7041"/>
                </a:solidFill>
              </a:rPr>
              <a:t>FORANIA PRAIANA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67447" y="5490146"/>
            <a:ext cx="51773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Pe. João Custódio </a:t>
            </a:r>
            <a:r>
              <a:rPr lang="pt-BR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Cosmi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Cunha</a:t>
            </a:r>
          </a:p>
        </p:txBody>
      </p:sp>
    </p:spTree>
    <p:extLst>
      <p:ext uri="{BB962C8B-B14F-4D97-AF65-F5344CB8AC3E}">
        <p14:creationId xmlns:p14="http://schemas.microsoft.com/office/powerpoint/2010/main" val="4027093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1070" y="2534025"/>
            <a:ext cx="9182637" cy="3642937"/>
          </a:xfrm>
        </p:spPr>
        <p:txBody>
          <a:bodyPr>
            <a:normAutofit/>
          </a:bodyPr>
          <a:lstStyle/>
          <a:p>
            <a:endParaRPr lang="pt-BR" sz="3200" dirty="0"/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 o </a:t>
            </a:r>
            <a:r>
              <a:rPr lang="pt-BR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gnosticismo</a:t>
            </a:r>
            <a:endParaRPr lang="pt-BR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Afirmação da </a:t>
            </a:r>
            <a:r>
              <a:rPr lang="pt-BR" sz="3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Theotókos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 “parturiente de Deus”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mais antiga oração mariana, no séc. III: </a:t>
            </a:r>
            <a:r>
              <a:rPr lang="pt-BR" sz="3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“À vossa proteção recorremos, Santa Mãe de Deus...”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Concílio de Éfeso, 431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r>
              <a:rPr lang="pt-BR" b="1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Mãe de Deus</a:t>
            </a:r>
            <a:br>
              <a:rPr lang="pt-BR" b="1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27320" y="2021983"/>
            <a:ext cx="4332578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Questões teológicas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874975" y="2534025"/>
            <a:ext cx="3566375" cy="840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10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8669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313" y="2524259"/>
            <a:ext cx="9375820" cy="3652704"/>
          </a:xfrm>
        </p:spPr>
        <p:txBody>
          <a:bodyPr>
            <a:normAutofit/>
          </a:bodyPr>
          <a:lstStyle/>
          <a:p>
            <a:endParaRPr lang="pt-BR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 relação ao </a:t>
            </a:r>
            <a:r>
              <a:rPr lang="pt-BR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Pai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Maria é filha predileta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 relação ao </a:t>
            </a:r>
            <a:r>
              <a:rPr lang="pt-BR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Filho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Maria é mãe, educadora e discípula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 relação ao </a:t>
            </a:r>
            <a:r>
              <a:rPr lang="pt-BR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Espírito Santo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Maria acolhe-o, torna-se seu templo vivo e, por graça, tornou-se a mãe do Messias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r>
              <a:rPr lang="pt-BR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Mãe de Deus</a:t>
            </a: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27320" y="2021983"/>
            <a:ext cx="4332578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Questões teológicas</a:t>
            </a:r>
          </a:p>
        </p:txBody>
      </p:sp>
    </p:spTree>
    <p:extLst>
      <p:ext uri="{BB962C8B-B14F-4D97-AF65-F5344CB8AC3E}">
        <p14:creationId xmlns:p14="http://schemas.microsoft.com/office/powerpoint/2010/main" val="99074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519706" y="2408349"/>
            <a:ext cx="9834093" cy="3768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200" dirty="0"/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Concepção virginal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Virgindade perpétua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Virgindade no parto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27320" y="2021983"/>
            <a:ext cx="5530314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Três questões de fundo: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r>
              <a:rPr lang="pt-BR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Virgem</a:t>
            </a: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53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9555" y="2356833"/>
            <a:ext cx="9401578" cy="3820129"/>
          </a:xfrm>
        </p:spPr>
        <p:txBody>
          <a:bodyPr>
            <a:normAutofit/>
          </a:bodyPr>
          <a:lstStyle/>
          <a:p>
            <a:endParaRPr lang="pt-BR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Símbolo real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acontecimento histórico-salvífico relacionado à Encarnação do Filho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Encarnação é uma nova criação de Deus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Realidade da fé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 a “porta de entrada” do Filho na realidade humana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27320" y="2021983"/>
            <a:ext cx="5530314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Concepção virginal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r>
              <a:rPr lang="pt-BR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Virgem</a:t>
            </a: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839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71222" y="2472743"/>
            <a:ext cx="9782577" cy="3704219"/>
          </a:xfrm>
        </p:spPr>
        <p:txBody>
          <a:bodyPr>
            <a:normAutofit/>
          </a:bodyPr>
          <a:lstStyle/>
          <a:p>
            <a:endParaRPr lang="pt-BR" sz="3200" dirty="0"/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Opção celibatária de Maria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Santidade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Modelo de consagração virginal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27320" y="2021983"/>
            <a:ext cx="5530314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Virgindade perpétua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r>
              <a:rPr lang="pt-BR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Virgem</a:t>
            </a: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640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9555" y="2498501"/>
            <a:ext cx="9401578" cy="3678462"/>
          </a:xfrm>
        </p:spPr>
        <p:txBody>
          <a:bodyPr>
            <a:normAutofit/>
          </a:bodyPr>
          <a:lstStyle/>
          <a:p>
            <a:endParaRPr lang="pt-BR" sz="3200" dirty="0"/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Apoio na tradição apócrifa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virgindade não se limita às marcas no corpo, mas diz respeito à opção das pessoas (Sto. Agostinho)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Força simbólica: oposição a </a:t>
            </a:r>
            <a:r>
              <a:rPr lang="pt-BR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Gn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3,16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27320" y="2021983"/>
            <a:ext cx="5530314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Virgindade no parto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r>
              <a:rPr lang="pt-BR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Virgem</a:t>
            </a: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338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13644" y="2823827"/>
            <a:ext cx="9581883" cy="3924702"/>
          </a:xfrm>
        </p:spPr>
        <p:txBody>
          <a:bodyPr>
            <a:normAutofit/>
          </a:bodyPr>
          <a:lstStyle/>
          <a:p>
            <a:r>
              <a:rPr lang="pt-BR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Sentido cristológico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Jesus é um ser verdadeiramente novo, dom gratuito, nova criação no Espírito</a:t>
            </a:r>
          </a:p>
          <a:p>
            <a:r>
              <a:rPr lang="pt-BR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Sentido salvífico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 virgindade-maldição é o instrumento da potência divina</a:t>
            </a:r>
          </a:p>
          <a:p>
            <a:r>
              <a:rPr lang="pt-BR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Sentido existencial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 virgindade é expressão da consagração total de Maria a Deus</a:t>
            </a:r>
          </a:p>
          <a:p>
            <a:r>
              <a:rPr lang="pt-BR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Sentido antropológico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o ser humano é terra virgem nas mãos de Deus, pleno de possibilidades de ser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27320" y="2021983"/>
            <a:ext cx="5530314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Resumindo...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r>
              <a:rPr lang="pt-BR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Virgem</a:t>
            </a: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18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0578" y="855728"/>
            <a:ext cx="7818639" cy="695459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concebida sem pecado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429555" y="3065171"/>
            <a:ext cx="9453094" cy="3111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Gn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3,15 – o </a:t>
            </a:r>
            <a:r>
              <a:rPr lang="pt-BR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proto-evangelho</a:t>
            </a:r>
            <a:endParaRPr lang="pt-BR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Lc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1,28 – “cheia de graça”</a:t>
            </a:r>
          </a:p>
          <a:p>
            <a:r>
              <a:rPr lang="pt-BR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Ef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1,4; Jr 1,5; </a:t>
            </a:r>
            <a:r>
              <a:rPr lang="pt-BR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49,1; </a:t>
            </a:r>
            <a:r>
              <a:rPr lang="pt-BR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Rm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5,20 – prioridade do chamado divino à existência biológica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27320" y="2021983"/>
            <a:ext cx="5530314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Questão bíblica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236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90918" y="2823827"/>
            <a:ext cx="9298547" cy="3795914"/>
          </a:xfrm>
        </p:spPr>
        <p:txBody>
          <a:bodyPr>
            <a:noAutofit/>
          </a:bodyPr>
          <a:lstStyle/>
          <a:p>
            <a:r>
              <a:rPr lang="pt-BR" sz="3000" b="1" dirty="0"/>
              <a:t>Paralelismo entre Maria e Eva </a:t>
            </a:r>
            <a:r>
              <a:rPr lang="pt-BR" sz="3000" dirty="0"/>
              <a:t>(problemática do </a:t>
            </a:r>
            <a:r>
              <a:rPr lang="pt-BR" sz="3000" dirty="0" err="1"/>
              <a:t>pelagianismo</a:t>
            </a:r>
            <a:r>
              <a:rPr lang="pt-BR" sz="3000" dirty="0"/>
              <a:t>, </a:t>
            </a:r>
            <a:r>
              <a:rPr lang="pt-BR" sz="3000" dirty="0" err="1"/>
              <a:t>autossalvação</a:t>
            </a:r>
            <a:r>
              <a:rPr lang="pt-BR" sz="3000" dirty="0"/>
              <a:t> humana </a:t>
            </a:r>
            <a:r>
              <a:rPr lang="pt-BR" sz="3000" i="1" dirty="0"/>
              <a:t>versus </a:t>
            </a:r>
            <a:r>
              <a:rPr lang="pt-BR" sz="3000" dirty="0"/>
              <a:t>Sto. Agostinho)</a:t>
            </a:r>
          </a:p>
          <a:p>
            <a:r>
              <a:rPr lang="pt-BR" sz="3000" b="1" dirty="0"/>
              <a:t>Festa da Concepção de Maria </a:t>
            </a:r>
            <a:r>
              <a:rPr lang="pt-BR" sz="3000" dirty="0"/>
              <a:t>(séc. VIII)</a:t>
            </a:r>
          </a:p>
          <a:p>
            <a:r>
              <a:rPr lang="pt-BR" sz="3000" dirty="0"/>
              <a:t>Maria </a:t>
            </a:r>
            <a:r>
              <a:rPr lang="pt-BR" sz="3000" b="1" dirty="0"/>
              <a:t>purificada do pecado original </a:t>
            </a:r>
            <a:r>
              <a:rPr lang="pt-BR" sz="3000" dirty="0"/>
              <a:t>(discussão medieval)</a:t>
            </a:r>
          </a:p>
          <a:p>
            <a:r>
              <a:rPr lang="pt-BR" sz="3000" b="1" dirty="0" err="1"/>
              <a:t>Pré</a:t>
            </a:r>
            <a:r>
              <a:rPr lang="pt-BR" sz="3000" b="1" dirty="0"/>
              <a:t>-redenção</a:t>
            </a:r>
            <a:r>
              <a:rPr lang="pt-BR" sz="3000" dirty="0"/>
              <a:t> (Duns </a:t>
            </a:r>
            <a:r>
              <a:rPr lang="pt-BR" sz="3000" dirty="0" err="1"/>
              <a:t>Scotus</a:t>
            </a:r>
            <a:r>
              <a:rPr lang="pt-BR" sz="3000" dirty="0"/>
              <a:t>, séc. XII)</a:t>
            </a:r>
          </a:p>
          <a:p>
            <a:r>
              <a:rPr lang="pt-BR" sz="3000" dirty="0"/>
              <a:t>Aparição da </a:t>
            </a:r>
            <a:r>
              <a:rPr lang="pt-BR" sz="3000" b="1" dirty="0"/>
              <a:t>Medalha Milagrosa </a:t>
            </a:r>
            <a:r>
              <a:rPr lang="pt-BR" sz="3000" dirty="0"/>
              <a:t>(1848)</a:t>
            </a:r>
          </a:p>
          <a:p>
            <a:r>
              <a:rPr lang="pt-BR" sz="3000" dirty="0"/>
              <a:t>Definição dogmática (Pio IX, 1854)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27320" y="2021983"/>
            <a:ext cx="5530314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Na Tradição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3650578" y="855728"/>
            <a:ext cx="7818639" cy="695459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concebida sem pecado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95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796" y="2823827"/>
            <a:ext cx="9324305" cy="3886066"/>
          </a:xfrm>
        </p:spPr>
        <p:txBody>
          <a:bodyPr>
            <a:normAutofit/>
          </a:bodyPr>
          <a:lstStyle/>
          <a:p>
            <a:r>
              <a:rPr lang="pt-BR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Quem é o ser humano à luz da Revelação? </a:t>
            </a:r>
          </a:p>
          <a:p>
            <a:r>
              <a:rPr lang="pt-BR" sz="3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Gn</a:t>
            </a:r>
            <a:r>
              <a:rPr lang="pt-BR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 x </a:t>
            </a:r>
            <a:r>
              <a:rPr lang="pt-BR" sz="3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Gn</a:t>
            </a:r>
            <a:r>
              <a:rPr lang="pt-BR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</a:t>
            </a:r>
          </a:p>
          <a:p>
            <a:r>
              <a:rPr lang="pt-BR" sz="3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Fragilidade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ser humano e </a:t>
            </a:r>
            <a:r>
              <a:rPr lang="pt-BR" sz="3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necessidade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 salvação em Cristo (GS 13)</a:t>
            </a:r>
          </a:p>
          <a:p>
            <a:r>
              <a:rPr lang="pt-BR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Pecado original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não-salvação; solidariedade negativa; fraqueza e tendência a pecar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27320" y="2021983"/>
            <a:ext cx="5530314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Além da questão do pecado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3650578" y="855728"/>
            <a:ext cx="7818639" cy="695459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concebida sem pecado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7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7148" y="365125"/>
            <a:ext cx="7116651" cy="1325563"/>
          </a:xfrm>
        </p:spPr>
        <p:txBody>
          <a:bodyPr>
            <a:normAutofit/>
          </a:bodyPr>
          <a:lstStyle/>
          <a:p>
            <a:pPr algn="ctr"/>
            <a:r>
              <a:rPr lang="pt-BR" sz="42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Como nos aproximar </a:t>
            </a:r>
            <a:br>
              <a:rPr lang="pt-BR" sz="42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r>
              <a:rPr lang="pt-BR" sz="42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 de Maria?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23616" y="3156155"/>
            <a:ext cx="9499242" cy="3020808"/>
          </a:xfrm>
        </p:spPr>
        <p:txBody>
          <a:bodyPr>
            <a:normAutofit/>
          </a:bodyPr>
          <a:lstStyle/>
          <a:p>
            <a:pPr algn="ctr"/>
            <a:r>
              <a:rPr lang="pt-BR" sz="3000" dirty="0"/>
              <a:t>Piedade mariana </a:t>
            </a:r>
            <a:r>
              <a:rPr lang="pt-BR" sz="3000" i="1" dirty="0"/>
              <a:t>versus</a:t>
            </a:r>
            <a:r>
              <a:rPr lang="pt-BR" sz="3000" dirty="0"/>
              <a:t> teologia </a:t>
            </a:r>
            <a:r>
              <a:rPr lang="pt-BR" sz="3000" dirty="0" err="1"/>
              <a:t>marial</a:t>
            </a:r>
            <a:endParaRPr lang="pt-BR" sz="3000" dirty="0"/>
          </a:p>
          <a:p>
            <a:pPr algn="ctr"/>
            <a:r>
              <a:rPr lang="pt-BR" sz="3000" dirty="0"/>
              <a:t>Maximalismo </a:t>
            </a:r>
            <a:r>
              <a:rPr lang="pt-BR" sz="3000" i="1" dirty="0"/>
              <a:t>versus</a:t>
            </a:r>
            <a:r>
              <a:rPr lang="pt-BR" sz="3000" dirty="0"/>
              <a:t> minimalismo</a:t>
            </a:r>
          </a:p>
        </p:txBody>
      </p:sp>
    </p:spTree>
    <p:extLst>
      <p:ext uri="{BB962C8B-B14F-4D97-AF65-F5344CB8AC3E}">
        <p14:creationId xmlns:p14="http://schemas.microsoft.com/office/powerpoint/2010/main" val="1394323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2282" y="3000777"/>
            <a:ext cx="9478850" cy="3657600"/>
          </a:xfrm>
        </p:spPr>
        <p:txBody>
          <a:bodyPr>
            <a:normAutofit/>
          </a:bodyPr>
          <a:lstStyle/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Inteireza de Maria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Resposta total – dom especial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Graça e liberdade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Aprendiz da existência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Salvação pelos méritos de Cristo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Modelo contra a fraqueza e fragmentação humana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27320" y="2021983"/>
            <a:ext cx="5530314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Maria Imaculada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3650578" y="855728"/>
            <a:ext cx="7818639" cy="695459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concebida sem pecado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709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227320" y="2021983"/>
            <a:ext cx="5530314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Nas primeiras gerações cristãs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1416676" y="2421227"/>
            <a:ext cx="9427335" cy="3755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200" dirty="0"/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é presença na comunidade, como membro especial e mãe (</a:t>
            </a:r>
            <a:r>
              <a:rPr lang="pt-BR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19,27; At 1,13s; 2,1)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pt-BR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Dormição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Maria” (séc. IV)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“Trânsito de Maria” (sécs. IV-VIII)</a:t>
            </a: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650578" y="855728"/>
            <a:ext cx="7818639" cy="695459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Assunta ao Céu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129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313" y="2511379"/>
            <a:ext cx="9375820" cy="3665583"/>
          </a:xfrm>
        </p:spPr>
        <p:txBody>
          <a:bodyPr>
            <a:normAutofit/>
          </a:bodyPr>
          <a:lstStyle/>
          <a:p>
            <a:endParaRPr lang="pt-BR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Participação de Maria na obra redentora de Cristo através da glorificação de seu corpo virginal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Assunção x Ascenção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é assumida por Deus em sua glória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27320" y="2021983"/>
            <a:ext cx="7475024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Definição dogmática (Pio XII, 1950)</a:t>
            </a: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650578" y="855728"/>
            <a:ext cx="7818639" cy="695459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Assunta ao Céu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470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42434" y="3013655"/>
            <a:ext cx="9388698" cy="3163307"/>
          </a:xfrm>
        </p:spPr>
        <p:txBody>
          <a:bodyPr>
            <a:normAutofit/>
          </a:bodyPr>
          <a:lstStyle/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Ressurreição – existência nova, assumida e transformada radicalmente por Deus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 a esperança da fé cristã (1Cor 15)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mistério de Cristo, o mistério do homem (GS 22)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Deus “tudo em todos” (1Cor 15,28)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27320" y="2021983"/>
            <a:ext cx="7475024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À luz da escatologia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650578" y="855728"/>
            <a:ext cx="7818639" cy="695459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Assunta ao Céu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92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1339402" y="2376809"/>
            <a:ext cx="9530367" cy="3800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Cada dogma mostra que Maria é uma pessoa humana normal, mas especial.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Ela é terra </a:t>
            </a:r>
            <a:r>
              <a:rPr lang="pt-BR" sz="3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virgem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pessoa disponível a ser fecundada por Deus; acolhendo seu Dom, Maria torna-se a </a:t>
            </a:r>
            <a:r>
              <a:rPr lang="pt-BR" sz="3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mãe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Filho de Deus Encarnado.</a:t>
            </a:r>
          </a:p>
        </p:txBody>
      </p:sp>
    </p:spTree>
    <p:extLst>
      <p:ext uri="{BB962C8B-B14F-4D97-AF65-F5344CB8AC3E}">
        <p14:creationId xmlns:p14="http://schemas.microsoft.com/office/powerpoint/2010/main" val="551883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891333" y="269021"/>
            <a:ext cx="5337130" cy="18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br>
              <a:rPr lang="pt-BR" b="1" dirty="0">
                <a:solidFill>
                  <a:srgbClr val="8F7041"/>
                </a:solidFill>
              </a:rPr>
            </a:b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1339402" y="2376809"/>
            <a:ext cx="9530367" cy="3800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Cheia do Espírito, imaculada, correspondeu com liberdade e generosidade ao projeto de Deus, sem resistências.</a:t>
            </a:r>
          </a:p>
          <a:p>
            <a:pPr algn="just"/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assumiu seu papel de mãe e educadora do Messias, perfeita discípula, mãe da comunidade – Deus assume sua pessoa e sua atuação e a glorifica junto de Si, pela assunção.</a:t>
            </a:r>
          </a:p>
        </p:txBody>
      </p:sp>
    </p:spTree>
    <p:extLst>
      <p:ext uri="{BB962C8B-B14F-4D97-AF65-F5344CB8AC3E}">
        <p14:creationId xmlns:p14="http://schemas.microsoft.com/office/powerpoint/2010/main" val="197778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8549" y="579549"/>
            <a:ext cx="4242426" cy="840481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na Bíblia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43374" y="2031305"/>
            <a:ext cx="4810349" cy="711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As palavras de Maria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326524" y="2640169"/>
            <a:ext cx="9491731" cy="4082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“Como poderá ser isto, se não conheço homem algum?”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1,34).</a:t>
            </a:r>
          </a:p>
          <a:p>
            <a:pPr algn="just"/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"Eis a serva do Senhor"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1,38)</a:t>
            </a:r>
          </a:p>
          <a:p>
            <a:pPr algn="just"/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"Faça-se em mim segundo a tua palavra"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1,38)</a:t>
            </a:r>
          </a:p>
          <a:p>
            <a:pPr algn="just"/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4. "A minha alma engrandece o Senhor..."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1,46-55)</a:t>
            </a:r>
          </a:p>
          <a:p>
            <a:pPr algn="just"/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5. "Filho, porque fizeste isto conosco? Eis que teu pai e eu te procurávamos angustiados."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2,48)</a:t>
            </a:r>
          </a:p>
          <a:p>
            <a:pPr algn="just"/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6.  "Eles não têm mais vinho"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Jo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2,3)</a:t>
            </a:r>
          </a:p>
          <a:p>
            <a:pPr algn="just"/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7. "Fazei tudo o que Ele vos disser"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Jo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2,5)</a:t>
            </a:r>
          </a:p>
        </p:txBody>
      </p:sp>
    </p:spTree>
    <p:extLst>
      <p:ext uri="{BB962C8B-B14F-4D97-AF65-F5344CB8AC3E}">
        <p14:creationId xmlns:p14="http://schemas.microsoft.com/office/powerpoint/2010/main" val="4968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6" y="15791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313" y="2987900"/>
            <a:ext cx="9324304" cy="36189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1. “Ave, cheia de graça, o Senhor está contigo”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1,28)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2. “Eis que conceberás no teu seio e darás à luz um filho a quem porás o nome de Jesus”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1,30-33)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3. “O Espírito Santo descerá sobre ti e o poder do Altíssimo te cobrirá com a sua sombra; por isso também o que nascer será chamado Santo, Filho de Deus”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1,35-37)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4. “Bendita és tu entre as mulheres e bendito é o fruto do teu ventre!”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1,42-45)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43374" y="2031305"/>
            <a:ext cx="7437878" cy="711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As palavras dirigidas a Maria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5648549" y="579549"/>
            <a:ext cx="4242426" cy="840481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na Bíblia</a:t>
            </a:r>
          </a:p>
        </p:txBody>
      </p:sp>
    </p:spTree>
    <p:extLst>
      <p:ext uri="{BB962C8B-B14F-4D97-AF65-F5344CB8AC3E}">
        <p14:creationId xmlns:p14="http://schemas.microsoft.com/office/powerpoint/2010/main" val="122669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71222" y="2897745"/>
            <a:ext cx="9169757" cy="32792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5. “...e uma espada trespassará a tua própria alma a fim de que se descubram os pensamentos de muitos corações”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2,34)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6. “Por que me buscáveis? Não sabíeis que devo estar na casa de meu Pai ?”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2,49)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7. “Mulher, que existe entre nós? Minha hora ainda não chegou”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Jo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2,4)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8. "Mulher, eis aí o teu filho" (19,26-27)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648549" y="579549"/>
            <a:ext cx="4242426" cy="840481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na Bíblia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243374" y="2031305"/>
            <a:ext cx="7437878" cy="711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As palavras dirigidas a Maria</a:t>
            </a:r>
          </a:p>
        </p:txBody>
      </p:sp>
    </p:spTree>
    <p:extLst>
      <p:ext uri="{BB962C8B-B14F-4D97-AF65-F5344CB8AC3E}">
        <p14:creationId xmlns:p14="http://schemas.microsoft.com/office/powerpoint/2010/main" val="414715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797" y="2975020"/>
            <a:ext cx="9330464" cy="37477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“Ave, cheia de graça”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1,28)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A “bendita entre as mulheres”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1,42)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A “mãe do meu Senhor”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1,43)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“Aquela que acreditou”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1,45)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Aquela que “todas as gerações proclamarão bem-aventurada”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1,48)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6. Deus faz nela grandes coisas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Lc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1,49)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7. Ela é a “Mulher”, nova Eva (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2,4; 19,26; </a:t>
            </a:r>
            <a:r>
              <a:rPr lang="pt-BR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12,1)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648549" y="579549"/>
            <a:ext cx="4242426" cy="840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na Bíblia</a:t>
            </a: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43374" y="2031305"/>
            <a:ext cx="7437878" cy="711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Expressões a respeito de Maria</a:t>
            </a:r>
          </a:p>
        </p:txBody>
      </p:sp>
    </p:spTree>
    <p:extLst>
      <p:ext uri="{BB962C8B-B14F-4D97-AF65-F5344CB8AC3E}">
        <p14:creationId xmlns:p14="http://schemas.microsoft.com/office/powerpoint/2010/main" val="259594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46550" y="1781802"/>
            <a:ext cx="3901225" cy="1325563"/>
          </a:xfrm>
        </p:spPr>
        <p:txBody>
          <a:bodyPr/>
          <a:lstStyle/>
          <a:p>
            <a:r>
              <a:rPr lang="pt-BR" b="1" dirty="0">
                <a:solidFill>
                  <a:srgbClr val="8F7041"/>
                </a:solidFill>
              </a:rPr>
              <a:t>Em síntese: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42434" y="2910625"/>
            <a:ext cx="9911366" cy="3266338"/>
          </a:xfrm>
        </p:spPr>
        <p:txBody>
          <a:bodyPr>
            <a:normAutofit/>
          </a:bodyPr>
          <a:lstStyle/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é a perfeita discípula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Irmã e mãe da comunidade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Profetisa da libertação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Modelo de fé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648549" y="579549"/>
            <a:ext cx="4242426" cy="840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na Bíblia</a:t>
            </a:r>
            <a:endParaRPr lang="pt-BR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464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75062" y="360609"/>
            <a:ext cx="4847733" cy="995027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Tradição e liturgia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974095" y="1979791"/>
            <a:ext cx="6272011" cy="8020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Tradição e Magistério Eclesial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429555" y="2910625"/>
            <a:ext cx="9478852" cy="326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na esteira da missão das santas mulheres do AT – vê realizada a esperança dos “pobres do Senhor”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Cooperação na Redenção por sua obediência na fé</a:t>
            </a: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Referência sempre </a:t>
            </a:r>
            <a:r>
              <a:rPr lang="pt-BR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cristológica</a:t>
            </a:r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 </a:t>
            </a:r>
            <a:r>
              <a:rPr lang="pt-BR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mariologia</a:t>
            </a:r>
            <a:endParaRPr lang="pt-BR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é figura da Igreja em sua plenitude escatológica</a:t>
            </a:r>
          </a:p>
        </p:txBody>
      </p:sp>
    </p:spTree>
    <p:extLst>
      <p:ext uri="{BB962C8B-B14F-4D97-AF65-F5344CB8AC3E}">
        <p14:creationId xmlns:p14="http://schemas.microsoft.com/office/powerpoint/2010/main" val="632126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0"/>
            <a:ext cx="12220205" cy="68422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1333" y="269021"/>
            <a:ext cx="5337130" cy="18545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Os dogmas marianos:</a:t>
            </a:r>
            <a:br>
              <a:rPr lang="pt-BR" sz="49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r>
              <a:rPr lang="pt-BR" sz="4400" b="1" dirty="0">
                <a:solidFill>
                  <a:srgbClr val="8F70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Maria Mãe de Deus</a:t>
            </a:r>
            <a:br>
              <a:rPr lang="pt-BR" sz="4400" b="1" dirty="0">
                <a:solidFill>
                  <a:srgbClr val="8F7041"/>
                </a:solidFill>
              </a:rPr>
            </a:br>
            <a:endParaRPr lang="pt-BR" sz="4400" b="1" dirty="0">
              <a:solidFill>
                <a:srgbClr val="8F70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27320" y="2021983"/>
            <a:ext cx="4332578" cy="801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8F7041"/>
                </a:solidFill>
              </a:rPr>
              <a:t>A partir da Escritura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874975" y="2534025"/>
            <a:ext cx="3566375" cy="840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455314" y="3129565"/>
            <a:ext cx="10426520" cy="266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“filho de Maria” (Mc 6,3)</a:t>
            </a: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“Maria, sua mãe” (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Mt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1,18)</a:t>
            </a: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Anunciação (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Lc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1,26-38)</a:t>
            </a: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“a mãe de Jesus” (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Jo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2,1; 19,25)</a:t>
            </a:r>
          </a:p>
          <a:p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“a mãe do meu Senhor” (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Lc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1,43)</a:t>
            </a:r>
          </a:p>
        </p:txBody>
      </p:sp>
      <p:sp>
        <p:nvSpPr>
          <p:cNvPr id="8" name="Chave direita 7"/>
          <p:cNvSpPr/>
          <p:nvPr/>
        </p:nvSpPr>
        <p:spPr>
          <a:xfrm>
            <a:off x="6668574" y="3129564"/>
            <a:ext cx="334014" cy="2009105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302320" y="3621940"/>
            <a:ext cx="3013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é a mãe </a:t>
            </a:r>
          </a:p>
          <a:p>
            <a:pPr algn="ctr"/>
            <a:r>
              <a: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Jesus</a:t>
            </a:r>
          </a:p>
        </p:txBody>
      </p:sp>
    </p:spTree>
    <p:extLst>
      <p:ext uri="{BB962C8B-B14F-4D97-AF65-F5344CB8AC3E}">
        <p14:creationId xmlns:p14="http://schemas.microsoft.com/office/powerpoint/2010/main" val="682458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1289</Words>
  <Application>Microsoft Office PowerPoint</Application>
  <PresentationFormat>Widescreen</PresentationFormat>
  <Paragraphs>163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Papyrus</vt:lpstr>
      <vt:lpstr>Tema do Office</vt:lpstr>
      <vt:lpstr>Maria: Bíblia,  Tradição e Dogma</vt:lpstr>
      <vt:lpstr>Como nos aproximar   de Maria?</vt:lpstr>
      <vt:lpstr>Maria na Bíblia</vt:lpstr>
      <vt:lpstr>Maria na Bíblia</vt:lpstr>
      <vt:lpstr>Maria na Bíblia</vt:lpstr>
      <vt:lpstr>Apresentação do PowerPoint</vt:lpstr>
      <vt:lpstr>Em síntese:</vt:lpstr>
      <vt:lpstr>Tradição e liturgia</vt:lpstr>
      <vt:lpstr>Os dogmas marianos: Maria Mãe de Deus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Maria concebida sem pecado</vt:lpstr>
      <vt:lpstr>Maria concebida sem pecado</vt:lpstr>
      <vt:lpstr>Maria concebida sem pecado</vt:lpstr>
      <vt:lpstr>Maria concebida sem pecado</vt:lpstr>
      <vt:lpstr>Maria Assunta ao Céu</vt:lpstr>
      <vt:lpstr>Maria Assunta ao Céu</vt:lpstr>
      <vt:lpstr>Maria Assunta ao Céu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Maria: Bíblia, Tradição e dogma</dc:title>
  <dc:creator>Pe. João Custódio Cosmi Cunha</dc:creator>
  <cp:lastModifiedBy>Fabricio Sacramento</cp:lastModifiedBy>
  <cp:revision>26</cp:revision>
  <dcterms:created xsi:type="dcterms:W3CDTF">2017-05-05T20:01:19Z</dcterms:created>
  <dcterms:modified xsi:type="dcterms:W3CDTF">2017-05-10T09:46:48Z</dcterms:modified>
</cp:coreProperties>
</file>