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309" r:id="rId3"/>
    <p:sldId id="307" r:id="rId4"/>
    <p:sldId id="263" r:id="rId5"/>
    <p:sldId id="264" r:id="rId6"/>
    <p:sldId id="265" r:id="rId7"/>
    <p:sldId id="266" r:id="rId8"/>
    <p:sldId id="268" r:id="rId9"/>
    <p:sldId id="270" r:id="rId10"/>
    <p:sldId id="272" r:id="rId11"/>
    <p:sldId id="274" r:id="rId12"/>
    <p:sldId id="276" r:id="rId13"/>
    <p:sldId id="277" r:id="rId14"/>
    <p:sldId id="278" r:id="rId15"/>
    <p:sldId id="280" r:id="rId16"/>
    <p:sldId id="283" r:id="rId17"/>
    <p:sldId id="284" r:id="rId18"/>
    <p:sldId id="285" r:id="rId19"/>
    <p:sldId id="286" r:id="rId20"/>
    <p:sldId id="288" r:id="rId21"/>
    <p:sldId id="290" r:id="rId22"/>
    <p:sldId id="291" r:id="rId23"/>
    <p:sldId id="292" r:id="rId24"/>
    <p:sldId id="293" r:id="rId25"/>
    <p:sldId id="294" r:id="rId26"/>
    <p:sldId id="295" r:id="rId27"/>
    <p:sldId id="297" r:id="rId28"/>
    <p:sldId id="298" r:id="rId29"/>
    <p:sldId id="299" r:id="rId30"/>
    <p:sldId id="300" r:id="rId31"/>
    <p:sldId id="301" r:id="rId32"/>
    <p:sldId id="302" r:id="rId33"/>
    <p:sldId id="304" r:id="rId34"/>
    <p:sldId id="311" r:id="rId35"/>
    <p:sldId id="313" r:id="rId36"/>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8B4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F302C1-C94E-42A4-AC68-28E18EA3CA3A}"/>
              </a:ext>
            </a:extLst>
          </p:cNvPr>
          <p:cNvSpPr>
            <a:spLocks noGrp="1"/>
          </p:cNvSpPr>
          <p:nvPr>
            <p:ph type="ctrTitle"/>
          </p:nvPr>
        </p:nvSpPr>
        <p:spPr>
          <a:xfrm>
            <a:off x="1143000" y="1122363"/>
            <a:ext cx="6858000" cy="2387600"/>
          </a:xfrm>
        </p:spPr>
        <p:txBody>
          <a:bodyPr anchor="b"/>
          <a:lstStyle>
            <a:lvl1pPr algn="ctr">
              <a:defRPr sz="4500"/>
            </a:lvl1pPr>
          </a:lstStyle>
          <a:p>
            <a:r>
              <a:rPr lang="pt-BR"/>
              <a:t>Clique para editar o título Mestre</a:t>
            </a:r>
          </a:p>
        </p:txBody>
      </p:sp>
      <p:sp>
        <p:nvSpPr>
          <p:cNvPr id="3" name="Subtítulo 2">
            <a:extLst>
              <a:ext uri="{FF2B5EF4-FFF2-40B4-BE49-F238E27FC236}">
                <a16:creationId xmlns:a16="http://schemas.microsoft.com/office/drawing/2014/main" id="{35AC8360-3C9A-4AA9-AF7D-48D89A449DC6}"/>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3BDF8C1B-0BFC-4AE4-830A-8D0480B1560E}"/>
              </a:ext>
            </a:extLst>
          </p:cNvPr>
          <p:cNvSpPr>
            <a:spLocks noGrp="1"/>
          </p:cNvSpPr>
          <p:nvPr>
            <p:ph type="dt" sz="half" idx="10"/>
          </p:nvPr>
        </p:nvSpPr>
        <p:spPr/>
        <p:txBody>
          <a:bodyPr/>
          <a:lstStyle/>
          <a:p>
            <a:fld id="{5153ABBD-CD68-4968-B933-B14D74D79022}" type="datetimeFigureOut">
              <a:rPr lang="pt-BR" smtClean="0"/>
              <a:pPr/>
              <a:t>18/05/2018</a:t>
            </a:fld>
            <a:endParaRPr lang="pt-BR" dirty="0"/>
          </a:p>
        </p:txBody>
      </p:sp>
      <p:sp>
        <p:nvSpPr>
          <p:cNvPr id="5" name="Espaço Reservado para Rodapé 4">
            <a:extLst>
              <a:ext uri="{FF2B5EF4-FFF2-40B4-BE49-F238E27FC236}">
                <a16:creationId xmlns:a16="http://schemas.microsoft.com/office/drawing/2014/main" id="{8DA4384A-8609-466F-8DD5-D8FB21E67E51}"/>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668CF9B8-3447-4CF6-B746-B7FF828C7DCD}"/>
              </a:ext>
            </a:extLst>
          </p:cNvPr>
          <p:cNvSpPr>
            <a:spLocks noGrp="1"/>
          </p:cNvSpPr>
          <p:nvPr>
            <p:ph type="sldNum" sz="quarter" idx="12"/>
          </p:nvPr>
        </p:nvSpPr>
        <p:spPr/>
        <p:txBody>
          <a:bodyPr/>
          <a:lstStyle/>
          <a:p>
            <a:fld id="{FF365540-1FAC-4FFF-BED6-009B0DA624F1}" type="slidenum">
              <a:rPr lang="pt-BR" smtClean="0"/>
              <a:pPr/>
              <a:t>‹nº›</a:t>
            </a:fld>
            <a:endParaRPr lang="pt-BR" dirty="0"/>
          </a:p>
        </p:txBody>
      </p:sp>
    </p:spTree>
    <p:extLst>
      <p:ext uri="{BB962C8B-B14F-4D97-AF65-F5344CB8AC3E}">
        <p14:creationId xmlns:p14="http://schemas.microsoft.com/office/powerpoint/2010/main" val="238138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519B3D-F6D6-4DEF-B6F4-3EF45C88B93E}"/>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D4116FAC-E947-4138-8A3D-D1ED3D23E4B9}"/>
              </a:ext>
            </a:extLst>
          </p:cNvPr>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EE23C5FE-6D02-4B7D-9D34-1F9FDA940EE1}"/>
              </a:ext>
            </a:extLst>
          </p:cNvPr>
          <p:cNvSpPr>
            <a:spLocks noGrp="1"/>
          </p:cNvSpPr>
          <p:nvPr>
            <p:ph type="dt" sz="half" idx="10"/>
          </p:nvPr>
        </p:nvSpPr>
        <p:spPr/>
        <p:txBody>
          <a:bodyPr/>
          <a:lstStyle/>
          <a:p>
            <a:fld id="{5153ABBD-CD68-4968-B933-B14D74D79022}" type="datetimeFigureOut">
              <a:rPr lang="pt-BR" smtClean="0"/>
              <a:pPr/>
              <a:t>18/05/2018</a:t>
            </a:fld>
            <a:endParaRPr lang="pt-BR" dirty="0"/>
          </a:p>
        </p:txBody>
      </p:sp>
      <p:sp>
        <p:nvSpPr>
          <p:cNvPr id="5" name="Espaço Reservado para Rodapé 4">
            <a:extLst>
              <a:ext uri="{FF2B5EF4-FFF2-40B4-BE49-F238E27FC236}">
                <a16:creationId xmlns:a16="http://schemas.microsoft.com/office/drawing/2014/main" id="{8FFED4CC-5E61-4C3D-AC7E-D05BFAE1B045}"/>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F6B52BC0-8AC0-4064-B742-3C8E0BFB7D18}"/>
              </a:ext>
            </a:extLst>
          </p:cNvPr>
          <p:cNvSpPr>
            <a:spLocks noGrp="1"/>
          </p:cNvSpPr>
          <p:nvPr>
            <p:ph type="sldNum" sz="quarter" idx="12"/>
          </p:nvPr>
        </p:nvSpPr>
        <p:spPr/>
        <p:txBody>
          <a:bodyPr/>
          <a:lstStyle/>
          <a:p>
            <a:fld id="{FF365540-1FAC-4FFF-BED6-009B0DA624F1}" type="slidenum">
              <a:rPr lang="pt-BR" smtClean="0"/>
              <a:pPr/>
              <a:t>‹nº›</a:t>
            </a:fld>
            <a:endParaRPr lang="pt-BR" dirty="0"/>
          </a:p>
        </p:txBody>
      </p:sp>
    </p:spTree>
    <p:extLst>
      <p:ext uri="{BB962C8B-B14F-4D97-AF65-F5344CB8AC3E}">
        <p14:creationId xmlns:p14="http://schemas.microsoft.com/office/powerpoint/2010/main" val="402837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1E277EF-5426-4A90-9C48-99800FB92384}"/>
              </a:ext>
            </a:extLst>
          </p:cNvPr>
          <p:cNvSpPr>
            <a:spLocks noGrp="1"/>
          </p:cNvSpPr>
          <p:nvPr>
            <p:ph type="title" orient="vert"/>
          </p:nvPr>
        </p:nvSpPr>
        <p:spPr>
          <a:xfrm>
            <a:off x="6543675" y="365125"/>
            <a:ext cx="1971675"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7EDAE6FC-F898-4F6B-A486-63DA16A5ADDA}"/>
              </a:ext>
            </a:extLst>
          </p:cNvPr>
          <p:cNvSpPr>
            <a:spLocks noGrp="1"/>
          </p:cNvSpPr>
          <p:nvPr>
            <p:ph type="body" orient="vert" idx="1"/>
          </p:nvPr>
        </p:nvSpPr>
        <p:spPr>
          <a:xfrm>
            <a:off x="628650" y="365125"/>
            <a:ext cx="5800725"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7115F3F1-A6E2-4016-AED8-322BF1BCDD1F}"/>
              </a:ext>
            </a:extLst>
          </p:cNvPr>
          <p:cNvSpPr>
            <a:spLocks noGrp="1"/>
          </p:cNvSpPr>
          <p:nvPr>
            <p:ph type="dt" sz="half" idx="10"/>
          </p:nvPr>
        </p:nvSpPr>
        <p:spPr/>
        <p:txBody>
          <a:bodyPr/>
          <a:lstStyle/>
          <a:p>
            <a:fld id="{5153ABBD-CD68-4968-B933-B14D74D79022}" type="datetimeFigureOut">
              <a:rPr lang="pt-BR" smtClean="0"/>
              <a:pPr/>
              <a:t>18/05/2018</a:t>
            </a:fld>
            <a:endParaRPr lang="pt-BR" dirty="0"/>
          </a:p>
        </p:txBody>
      </p:sp>
      <p:sp>
        <p:nvSpPr>
          <p:cNvPr id="5" name="Espaço Reservado para Rodapé 4">
            <a:extLst>
              <a:ext uri="{FF2B5EF4-FFF2-40B4-BE49-F238E27FC236}">
                <a16:creationId xmlns:a16="http://schemas.microsoft.com/office/drawing/2014/main" id="{3D03A694-1D43-40B5-A84C-9218B87B82F5}"/>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BF4E76C5-924B-4E2B-8405-EB817DA8C41C}"/>
              </a:ext>
            </a:extLst>
          </p:cNvPr>
          <p:cNvSpPr>
            <a:spLocks noGrp="1"/>
          </p:cNvSpPr>
          <p:nvPr>
            <p:ph type="sldNum" sz="quarter" idx="12"/>
          </p:nvPr>
        </p:nvSpPr>
        <p:spPr/>
        <p:txBody>
          <a:bodyPr/>
          <a:lstStyle/>
          <a:p>
            <a:fld id="{FF365540-1FAC-4FFF-BED6-009B0DA624F1}" type="slidenum">
              <a:rPr lang="pt-BR" smtClean="0"/>
              <a:pPr/>
              <a:t>‹nº›</a:t>
            </a:fld>
            <a:endParaRPr lang="pt-BR" dirty="0"/>
          </a:p>
        </p:txBody>
      </p:sp>
    </p:spTree>
    <p:extLst>
      <p:ext uri="{BB962C8B-B14F-4D97-AF65-F5344CB8AC3E}">
        <p14:creationId xmlns:p14="http://schemas.microsoft.com/office/powerpoint/2010/main" val="951880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F6712A-4BDD-4864-A664-C40DD9A04360}"/>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AE6B1300-AE31-43E0-A1F4-EC2DCE81677D}"/>
              </a:ext>
            </a:extLst>
          </p:cNvPr>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6950EE37-7501-47A4-8EBD-D9CC3BF1DB4D}"/>
              </a:ext>
            </a:extLst>
          </p:cNvPr>
          <p:cNvSpPr>
            <a:spLocks noGrp="1"/>
          </p:cNvSpPr>
          <p:nvPr>
            <p:ph type="dt" sz="half" idx="10"/>
          </p:nvPr>
        </p:nvSpPr>
        <p:spPr/>
        <p:txBody>
          <a:bodyPr/>
          <a:lstStyle/>
          <a:p>
            <a:fld id="{5153ABBD-CD68-4968-B933-B14D74D79022}" type="datetimeFigureOut">
              <a:rPr lang="pt-BR" smtClean="0"/>
              <a:pPr/>
              <a:t>18/05/2018</a:t>
            </a:fld>
            <a:endParaRPr lang="pt-BR" dirty="0"/>
          </a:p>
        </p:txBody>
      </p:sp>
      <p:sp>
        <p:nvSpPr>
          <p:cNvPr id="5" name="Espaço Reservado para Rodapé 4">
            <a:extLst>
              <a:ext uri="{FF2B5EF4-FFF2-40B4-BE49-F238E27FC236}">
                <a16:creationId xmlns:a16="http://schemas.microsoft.com/office/drawing/2014/main" id="{B97CA473-3358-45E1-BD5B-02FB1E95672D}"/>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0E322035-3F88-49FD-AB9C-B9CDD48C0657}"/>
              </a:ext>
            </a:extLst>
          </p:cNvPr>
          <p:cNvSpPr>
            <a:spLocks noGrp="1"/>
          </p:cNvSpPr>
          <p:nvPr>
            <p:ph type="sldNum" sz="quarter" idx="12"/>
          </p:nvPr>
        </p:nvSpPr>
        <p:spPr/>
        <p:txBody>
          <a:bodyPr/>
          <a:lstStyle/>
          <a:p>
            <a:fld id="{FF365540-1FAC-4FFF-BED6-009B0DA624F1}" type="slidenum">
              <a:rPr lang="pt-BR" smtClean="0"/>
              <a:pPr/>
              <a:t>‹nº›</a:t>
            </a:fld>
            <a:endParaRPr lang="pt-BR" dirty="0"/>
          </a:p>
        </p:txBody>
      </p:sp>
    </p:spTree>
    <p:extLst>
      <p:ext uri="{BB962C8B-B14F-4D97-AF65-F5344CB8AC3E}">
        <p14:creationId xmlns:p14="http://schemas.microsoft.com/office/powerpoint/2010/main" val="1585342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81F417-A774-4FDF-9EB4-D49995707F7B}"/>
              </a:ext>
            </a:extLst>
          </p:cNvPr>
          <p:cNvSpPr>
            <a:spLocks noGrp="1"/>
          </p:cNvSpPr>
          <p:nvPr>
            <p:ph type="title"/>
          </p:nvPr>
        </p:nvSpPr>
        <p:spPr>
          <a:xfrm>
            <a:off x="623888" y="1709739"/>
            <a:ext cx="7886700" cy="2852737"/>
          </a:xfrm>
        </p:spPr>
        <p:txBody>
          <a:bodyPr anchor="b"/>
          <a:lstStyle>
            <a:lvl1pPr>
              <a:defRPr sz="4500"/>
            </a:lvl1pPr>
          </a:lstStyle>
          <a:p>
            <a:r>
              <a:rPr lang="pt-BR"/>
              <a:t>Clique para editar o título Mestre</a:t>
            </a:r>
          </a:p>
        </p:txBody>
      </p:sp>
      <p:sp>
        <p:nvSpPr>
          <p:cNvPr id="3" name="Espaço Reservado para Texto 2">
            <a:extLst>
              <a:ext uri="{FF2B5EF4-FFF2-40B4-BE49-F238E27FC236}">
                <a16:creationId xmlns:a16="http://schemas.microsoft.com/office/drawing/2014/main" id="{511CD692-6C19-490F-8852-3F65BB06B4EE}"/>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pt-BR"/>
              <a:t>Editar estilos de texto Mestre</a:t>
            </a:r>
          </a:p>
        </p:txBody>
      </p:sp>
      <p:sp>
        <p:nvSpPr>
          <p:cNvPr id="4" name="Espaço Reservado para Data 3">
            <a:extLst>
              <a:ext uri="{FF2B5EF4-FFF2-40B4-BE49-F238E27FC236}">
                <a16:creationId xmlns:a16="http://schemas.microsoft.com/office/drawing/2014/main" id="{85ECCC5B-B4CA-4687-893B-EC9DEB031514}"/>
              </a:ext>
            </a:extLst>
          </p:cNvPr>
          <p:cNvSpPr>
            <a:spLocks noGrp="1"/>
          </p:cNvSpPr>
          <p:nvPr>
            <p:ph type="dt" sz="half" idx="10"/>
          </p:nvPr>
        </p:nvSpPr>
        <p:spPr/>
        <p:txBody>
          <a:bodyPr/>
          <a:lstStyle/>
          <a:p>
            <a:fld id="{5153ABBD-CD68-4968-B933-B14D74D79022}" type="datetimeFigureOut">
              <a:rPr lang="pt-BR" smtClean="0"/>
              <a:pPr/>
              <a:t>18/05/2018</a:t>
            </a:fld>
            <a:endParaRPr lang="pt-BR" dirty="0"/>
          </a:p>
        </p:txBody>
      </p:sp>
      <p:sp>
        <p:nvSpPr>
          <p:cNvPr id="5" name="Espaço Reservado para Rodapé 4">
            <a:extLst>
              <a:ext uri="{FF2B5EF4-FFF2-40B4-BE49-F238E27FC236}">
                <a16:creationId xmlns:a16="http://schemas.microsoft.com/office/drawing/2014/main" id="{D5C882EB-E523-48B9-92B8-56F2DA8CDF2F}"/>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514E219F-B7FB-4CE4-BDE2-A336F7CD5564}"/>
              </a:ext>
            </a:extLst>
          </p:cNvPr>
          <p:cNvSpPr>
            <a:spLocks noGrp="1"/>
          </p:cNvSpPr>
          <p:nvPr>
            <p:ph type="sldNum" sz="quarter" idx="12"/>
          </p:nvPr>
        </p:nvSpPr>
        <p:spPr/>
        <p:txBody>
          <a:bodyPr/>
          <a:lstStyle/>
          <a:p>
            <a:fld id="{FF365540-1FAC-4FFF-BED6-009B0DA624F1}" type="slidenum">
              <a:rPr lang="pt-BR" smtClean="0"/>
              <a:pPr/>
              <a:t>‹nº›</a:t>
            </a:fld>
            <a:endParaRPr lang="pt-BR" dirty="0"/>
          </a:p>
        </p:txBody>
      </p:sp>
    </p:spTree>
    <p:extLst>
      <p:ext uri="{BB962C8B-B14F-4D97-AF65-F5344CB8AC3E}">
        <p14:creationId xmlns:p14="http://schemas.microsoft.com/office/powerpoint/2010/main" val="2336205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8C712E-5F63-43C0-9F00-6406FDE317BE}"/>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F0029620-9419-4C06-9C45-018437842D47}"/>
              </a:ext>
            </a:extLst>
          </p:cNvPr>
          <p:cNvSpPr>
            <a:spLocks noGrp="1"/>
          </p:cNvSpPr>
          <p:nvPr>
            <p:ph sz="half" idx="1"/>
          </p:nvPr>
        </p:nvSpPr>
        <p:spPr>
          <a:xfrm>
            <a:off x="628650" y="1825625"/>
            <a:ext cx="38862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0368FA10-29DD-4952-8D68-865FB10A90DD}"/>
              </a:ext>
            </a:extLst>
          </p:cNvPr>
          <p:cNvSpPr>
            <a:spLocks noGrp="1"/>
          </p:cNvSpPr>
          <p:nvPr>
            <p:ph sz="half" idx="2"/>
          </p:nvPr>
        </p:nvSpPr>
        <p:spPr>
          <a:xfrm>
            <a:off x="4629150" y="1825625"/>
            <a:ext cx="38862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50D483CF-3C76-4902-B4E0-4E25416639D3}"/>
              </a:ext>
            </a:extLst>
          </p:cNvPr>
          <p:cNvSpPr>
            <a:spLocks noGrp="1"/>
          </p:cNvSpPr>
          <p:nvPr>
            <p:ph type="dt" sz="half" idx="10"/>
          </p:nvPr>
        </p:nvSpPr>
        <p:spPr/>
        <p:txBody>
          <a:bodyPr/>
          <a:lstStyle/>
          <a:p>
            <a:fld id="{5153ABBD-CD68-4968-B933-B14D74D79022}" type="datetimeFigureOut">
              <a:rPr lang="pt-BR" smtClean="0"/>
              <a:pPr/>
              <a:t>18/05/2018</a:t>
            </a:fld>
            <a:endParaRPr lang="pt-BR" dirty="0"/>
          </a:p>
        </p:txBody>
      </p:sp>
      <p:sp>
        <p:nvSpPr>
          <p:cNvPr id="6" name="Espaço Reservado para Rodapé 5">
            <a:extLst>
              <a:ext uri="{FF2B5EF4-FFF2-40B4-BE49-F238E27FC236}">
                <a16:creationId xmlns:a16="http://schemas.microsoft.com/office/drawing/2014/main" id="{B4A861A4-FDBE-4B17-B7E0-A4FCAB2CD9FF}"/>
              </a:ext>
            </a:extLst>
          </p:cNvPr>
          <p:cNvSpPr>
            <a:spLocks noGrp="1"/>
          </p:cNvSpPr>
          <p:nvPr>
            <p:ph type="ftr" sz="quarter" idx="11"/>
          </p:nvPr>
        </p:nvSpPr>
        <p:spPr/>
        <p:txBody>
          <a:bodyPr/>
          <a:lstStyle/>
          <a:p>
            <a:endParaRPr lang="pt-BR" dirty="0"/>
          </a:p>
        </p:txBody>
      </p:sp>
      <p:sp>
        <p:nvSpPr>
          <p:cNvPr id="7" name="Espaço Reservado para Número de Slide 6">
            <a:extLst>
              <a:ext uri="{FF2B5EF4-FFF2-40B4-BE49-F238E27FC236}">
                <a16:creationId xmlns:a16="http://schemas.microsoft.com/office/drawing/2014/main" id="{1C2CFD8C-91CE-42E3-88C6-262530437E22}"/>
              </a:ext>
            </a:extLst>
          </p:cNvPr>
          <p:cNvSpPr>
            <a:spLocks noGrp="1"/>
          </p:cNvSpPr>
          <p:nvPr>
            <p:ph type="sldNum" sz="quarter" idx="12"/>
          </p:nvPr>
        </p:nvSpPr>
        <p:spPr/>
        <p:txBody>
          <a:bodyPr/>
          <a:lstStyle/>
          <a:p>
            <a:fld id="{FF365540-1FAC-4FFF-BED6-009B0DA624F1}" type="slidenum">
              <a:rPr lang="pt-BR" smtClean="0"/>
              <a:pPr/>
              <a:t>‹nº›</a:t>
            </a:fld>
            <a:endParaRPr lang="pt-BR" dirty="0"/>
          </a:p>
        </p:txBody>
      </p:sp>
    </p:spTree>
    <p:extLst>
      <p:ext uri="{BB962C8B-B14F-4D97-AF65-F5344CB8AC3E}">
        <p14:creationId xmlns:p14="http://schemas.microsoft.com/office/powerpoint/2010/main" val="3861599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EF81E2-3A1E-4381-91AB-5FF657414399}"/>
              </a:ext>
            </a:extLst>
          </p:cNvPr>
          <p:cNvSpPr>
            <a:spLocks noGrp="1"/>
          </p:cNvSpPr>
          <p:nvPr>
            <p:ph type="title"/>
          </p:nvPr>
        </p:nvSpPr>
        <p:spPr>
          <a:xfrm>
            <a:off x="629841" y="365126"/>
            <a:ext cx="78867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67C5A41C-C0EF-4952-B1D7-18D6A367DAE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Editar estilos de texto Mestre</a:t>
            </a:r>
          </a:p>
        </p:txBody>
      </p:sp>
      <p:sp>
        <p:nvSpPr>
          <p:cNvPr id="4" name="Espaço Reservado para Conteúdo 3">
            <a:extLst>
              <a:ext uri="{FF2B5EF4-FFF2-40B4-BE49-F238E27FC236}">
                <a16:creationId xmlns:a16="http://schemas.microsoft.com/office/drawing/2014/main" id="{9E21C40E-F5AE-4324-9EA1-FD10F1404A8A}"/>
              </a:ext>
            </a:extLst>
          </p:cNvPr>
          <p:cNvSpPr>
            <a:spLocks noGrp="1"/>
          </p:cNvSpPr>
          <p:nvPr>
            <p:ph sz="half" idx="2"/>
          </p:nvPr>
        </p:nvSpPr>
        <p:spPr>
          <a:xfrm>
            <a:off x="629842" y="2505075"/>
            <a:ext cx="3868340"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C24DC0E8-2661-4827-9784-F8FEC872FBB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pt-BR"/>
              <a:t>Editar estilos de texto Mestre</a:t>
            </a:r>
          </a:p>
        </p:txBody>
      </p:sp>
      <p:sp>
        <p:nvSpPr>
          <p:cNvPr id="6" name="Espaço Reservado para Conteúdo 5">
            <a:extLst>
              <a:ext uri="{FF2B5EF4-FFF2-40B4-BE49-F238E27FC236}">
                <a16:creationId xmlns:a16="http://schemas.microsoft.com/office/drawing/2014/main" id="{5141347A-EBFB-428F-B015-2808E65C57C6}"/>
              </a:ext>
            </a:extLst>
          </p:cNvPr>
          <p:cNvSpPr>
            <a:spLocks noGrp="1"/>
          </p:cNvSpPr>
          <p:nvPr>
            <p:ph sz="quarter" idx="4"/>
          </p:nvPr>
        </p:nvSpPr>
        <p:spPr>
          <a:xfrm>
            <a:off x="4629150" y="2505075"/>
            <a:ext cx="3887391"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71F0BBDE-06E9-42E1-A207-E494EBDC80A5}"/>
              </a:ext>
            </a:extLst>
          </p:cNvPr>
          <p:cNvSpPr>
            <a:spLocks noGrp="1"/>
          </p:cNvSpPr>
          <p:nvPr>
            <p:ph type="dt" sz="half" idx="10"/>
          </p:nvPr>
        </p:nvSpPr>
        <p:spPr/>
        <p:txBody>
          <a:bodyPr/>
          <a:lstStyle/>
          <a:p>
            <a:fld id="{5153ABBD-CD68-4968-B933-B14D74D79022}" type="datetimeFigureOut">
              <a:rPr lang="pt-BR" smtClean="0"/>
              <a:pPr/>
              <a:t>18/05/2018</a:t>
            </a:fld>
            <a:endParaRPr lang="pt-BR" dirty="0"/>
          </a:p>
        </p:txBody>
      </p:sp>
      <p:sp>
        <p:nvSpPr>
          <p:cNvPr id="8" name="Espaço Reservado para Rodapé 7">
            <a:extLst>
              <a:ext uri="{FF2B5EF4-FFF2-40B4-BE49-F238E27FC236}">
                <a16:creationId xmlns:a16="http://schemas.microsoft.com/office/drawing/2014/main" id="{1428E7CF-4BC0-493B-95FB-0C5765CB110D}"/>
              </a:ext>
            </a:extLst>
          </p:cNvPr>
          <p:cNvSpPr>
            <a:spLocks noGrp="1"/>
          </p:cNvSpPr>
          <p:nvPr>
            <p:ph type="ftr" sz="quarter" idx="11"/>
          </p:nvPr>
        </p:nvSpPr>
        <p:spPr/>
        <p:txBody>
          <a:bodyPr/>
          <a:lstStyle/>
          <a:p>
            <a:endParaRPr lang="pt-BR" dirty="0"/>
          </a:p>
        </p:txBody>
      </p:sp>
      <p:sp>
        <p:nvSpPr>
          <p:cNvPr id="9" name="Espaço Reservado para Número de Slide 8">
            <a:extLst>
              <a:ext uri="{FF2B5EF4-FFF2-40B4-BE49-F238E27FC236}">
                <a16:creationId xmlns:a16="http://schemas.microsoft.com/office/drawing/2014/main" id="{8BB8F4E3-2DE4-4F21-93F1-882213DB5799}"/>
              </a:ext>
            </a:extLst>
          </p:cNvPr>
          <p:cNvSpPr>
            <a:spLocks noGrp="1"/>
          </p:cNvSpPr>
          <p:nvPr>
            <p:ph type="sldNum" sz="quarter" idx="12"/>
          </p:nvPr>
        </p:nvSpPr>
        <p:spPr/>
        <p:txBody>
          <a:bodyPr/>
          <a:lstStyle/>
          <a:p>
            <a:fld id="{FF365540-1FAC-4FFF-BED6-009B0DA624F1}" type="slidenum">
              <a:rPr lang="pt-BR" smtClean="0"/>
              <a:pPr/>
              <a:t>‹nº›</a:t>
            </a:fld>
            <a:endParaRPr lang="pt-BR" dirty="0"/>
          </a:p>
        </p:txBody>
      </p:sp>
    </p:spTree>
    <p:extLst>
      <p:ext uri="{BB962C8B-B14F-4D97-AF65-F5344CB8AC3E}">
        <p14:creationId xmlns:p14="http://schemas.microsoft.com/office/powerpoint/2010/main" val="949569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EB7694-19CD-4D3F-BE67-C7854342CA95}"/>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021F1B07-BB62-4BD2-9576-5505BF9413B9}"/>
              </a:ext>
            </a:extLst>
          </p:cNvPr>
          <p:cNvSpPr>
            <a:spLocks noGrp="1"/>
          </p:cNvSpPr>
          <p:nvPr>
            <p:ph type="dt" sz="half" idx="10"/>
          </p:nvPr>
        </p:nvSpPr>
        <p:spPr/>
        <p:txBody>
          <a:bodyPr/>
          <a:lstStyle/>
          <a:p>
            <a:fld id="{5153ABBD-CD68-4968-B933-B14D74D79022}" type="datetimeFigureOut">
              <a:rPr lang="pt-BR" smtClean="0"/>
              <a:pPr/>
              <a:t>18/05/2018</a:t>
            </a:fld>
            <a:endParaRPr lang="pt-BR" dirty="0"/>
          </a:p>
        </p:txBody>
      </p:sp>
      <p:sp>
        <p:nvSpPr>
          <p:cNvPr id="4" name="Espaço Reservado para Rodapé 3">
            <a:extLst>
              <a:ext uri="{FF2B5EF4-FFF2-40B4-BE49-F238E27FC236}">
                <a16:creationId xmlns:a16="http://schemas.microsoft.com/office/drawing/2014/main" id="{65D9750A-8F55-4CE5-9C5F-261E81663B7B}"/>
              </a:ext>
            </a:extLst>
          </p:cNvPr>
          <p:cNvSpPr>
            <a:spLocks noGrp="1"/>
          </p:cNvSpPr>
          <p:nvPr>
            <p:ph type="ftr" sz="quarter" idx="11"/>
          </p:nvPr>
        </p:nvSpPr>
        <p:spPr/>
        <p:txBody>
          <a:bodyPr/>
          <a:lstStyle/>
          <a:p>
            <a:endParaRPr lang="pt-BR" dirty="0"/>
          </a:p>
        </p:txBody>
      </p:sp>
      <p:sp>
        <p:nvSpPr>
          <p:cNvPr id="5" name="Espaço Reservado para Número de Slide 4">
            <a:extLst>
              <a:ext uri="{FF2B5EF4-FFF2-40B4-BE49-F238E27FC236}">
                <a16:creationId xmlns:a16="http://schemas.microsoft.com/office/drawing/2014/main" id="{164C4031-C3DB-4799-861D-A4E6CBEA6715}"/>
              </a:ext>
            </a:extLst>
          </p:cNvPr>
          <p:cNvSpPr>
            <a:spLocks noGrp="1"/>
          </p:cNvSpPr>
          <p:nvPr>
            <p:ph type="sldNum" sz="quarter" idx="12"/>
          </p:nvPr>
        </p:nvSpPr>
        <p:spPr/>
        <p:txBody>
          <a:bodyPr/>
          <a:lstStyle/>
          <a:p>
            <a:fld id="{FF365540-1FAC-4FFF-BED6-009B0DA624F1}" type="slidenum">
              <a:rPr lang="pt-BR" smtClean="0"/>
              <a:pPr/>
              <a:t>‹nº›</a:t>
            </a:fld>
            <a:endParaRPr lang="pt-BR" dirty="0"/>
          </a:p>
        </p:txBody>
      </p:sp>
    </p:spTree>
    <p:extLst>
      <p:ext uri="{BB962C8B-B14F-4D97-AF65-F5344CB8AC3E}">
        <p14:creationId xmlns:p14="http://schemas.microsoft.com/office/powerpoint/2010/main" val="2471944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3637B431-471E-4BFA-AB07-F8B89CAED12A}"/>
              </a:ext>
            </a:extLst>
          </p:cNvPr>
          <p:cNvSpPr>
            <a:spLocks noGrp="1"/>
          </p:cNvSpPr>
          <p:nvPr>
            <p:ph type="dt" sz="half" idx="10"/>
          </p:nvPr>
        </p:nvSpPr>
        <p:spPr/>
        <p:txBody>
          <a:bodyPr/>
          <a:lstStyle/>
          <a:p>
            <a:fld id="{5153ABBD-CD68-4968-B933-B14D74D79022}" type="datetimeFigureOut">
              <a:rPr lang="pt-BR" smtClean="0"/>
              <a:pPr/>
              <a:t>18/05/2018</a:t>
            </a:fld>
            <a:endParaRPr lang="pt-BR" dirty="0"/>
          </a:p>
        </p:txBody>
      </p:sp>
      <p:sp>
        <p:nvSpPr>
          <p:cNvPr id="3" name="Espaço Reservado para Rodapé 2">
            <a:extLst>
              <a:ext uri="{FF2B5EF4-FFF2-40B4-BE49-F238E27FC236}">
                <a16:creationId xmlns:a16="http://schemas.microsoft.com/office/drawing/2014/main" id="{711E853C-FF41-4176-9E13-899229B52BD3}"/>
              </a:ext>
            </a:extLst>
          </p:cNvPr>
          <p:cNvSpPr>
            <a:spLocks noGrp="1"/>
          </p:cNvSpPr>
          <p:nvPr>
            <p:ph type="ftr" sz="quarter" idx="1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4640EE19-2F03-4057-A318-E1FCA27D43EB}"/>
              </a:ext>
            </a:extLst>
          </p:cNvPr>
          <p:cNvSpPr>
            <a:spLocks noGrp="1"/>
          </p:cNvSpPr>
          <p:nvPr>
            <p:ph type="sldNum" sz="quarter" idx="12"/>
          </p:nvPr>
        </p:nvSpPr>
        <p:spPr/>
        <p:txBody>
          <a:bodyPr/>
          <a:lstStyle/>
          <a:p>
            <a:fld id="{FF365540-1FAC-4FFF-BED6-009B0DA624F1}" type="slidenum">
              <a:rPr lang="pt-BR" smtClean="0"/>
              <a:pPr/>
              <a:t>‹nº›</a:t>
            </a:fld>
            <a:endParaRPr lang="pt-BR" dirty="0"/>
          </a:p>
        </p:txBody>
      </p:sp>
    </p:spTree>
    <p:extLst>
      <p:ext uri="{BB962C8B-B14F-4D97-AF65-F5344CB8AC3E}">
        <p14:creationId xmlns:p14="http://schemas.microsoft.com/office/powerpoint/2010/main" val="3335297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36726F-C76E-4741-A499-8B355E87CF4A}"/>
              </a:ext>
            </a:extLst>
          </p:cNvPr>
          <p:cNvSpPr>
            <a:spLocks noGrp="1"/>
          </p:cNvSpPr>
          <p:nvPr>
            <p:ph type="title"/>
          </p:nvPr>
        </p:nvSpPr>
        <p:spPr>
          <a:xfrm>
            <a:off x="629841" y="457200"/>
            <a:ext cx="2949178" cy="1600200"/>
          </a:xfrm>
        </p:spPr>
        <p:txBody>
          <a:bodyPr anchor="b"/>
          <a:lstStyle>
            <a:lvl1pPr>
              <a:defRPr sz="24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16CA7CF7-3D0E-4542-954B-981803A2B46B}"/>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81B5746D-FD4A-46F3-AC1F-F3533A28AC9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Editar estilos de texto Mestre</a:t>
            </a:r>
          </a:p>
        </p:txBody>
      </p:sp>
      <p:sp>
        <p:nvSpPr>
          <p:cNvPr id="5" name="Espaço Reservado para Data 4">
            <a:extLst>
              <a:ext uri="{FF2B5EF4-FFF2-40B4-BE49-F238E27FC236}">
                <a16:creationId xmlns:a16="http://schemas.microsoft.com/office/drawing/2014/main" id="{6C651B42-C20F-469F-A56D-C2C428027CB6}"/>
              </a:ext>
            </a:extLst>
          </p:cNvPr>
          <p:cNvSpPr>
            <a:spLocks noGrp="1"/>
          </p:cNvSpPr>
          <p:nvPr>
            <p:ph type="dt" sz="half" idx="10"/>
          </p:nvPr>
        </p:nvSpPr>
        <p:spPr/>
        <p:txBody>
          <a:bodyPr/>
          <a:lstStyle/>
          <a:p>
            <a:fld id="{5153ABBD-CD68-4968-B933-B14D74D79022}" type="datetimeFigureOut">
              <a:rPr lang="pt-BR" smtClean="0"/>
              <a:pPr/>
              <a:t>18/05/2018</a:t>
            </a:fld>
            <a:endParaRPr lang="pt-BR" dirty="0"/>
          </a:p>
        </p:txBody>
      </p:sp>
      <p:sp>
        <p:nvSpPr>
          <p:cNvPr id="6" name="Espaço Reservado para Rodapé 5">
            <a:extLst>
              <a:ext uri="{FF2B5EF4-FFF2-40B4-BE49-F238E27FC236}">
                <a16:creationId xmlns:a16="http://schemas.microsoft.com/office/drawing/2014/main" id="{C187BDFF-3744-4190-84DB-85B543F83C7D}"/>
              </a:ext>
            </a:extLst>
          </p:cNvPr>
          <p:cNvSpPr>
            <a:spLocks noGrp="1"/>
          </p:cNvSpPr>
          <p:nvPr>
            <p:ph type="ftr" sz="quarter" idx="11"/>
          </p:nvPr>
        </p:nvSpPr>
        <p:spPr/>
        <p:txBody>
          <a:bodyPr/>
          <a:lstStyle/>
          <a:p>
            <a:endParaRPr lang="pt-BR" dirty="0"/>
          </a:p>
        </p:txBody>
      </p:sp>
      <p:sp>
        <p:nvSpPr>
          <p:cNvPr id="7" name="Espaço Reservado para Número de Slide 6">
            <a:extLst>
              <a:ext uri="{FF2B5EF4-FFF2-40B4-BE49-F238E27FC236}">
                <a16:creationId xmlns:a16="http://schemas.microsoft.com/office/drawing/2014/main" id="{C14BD2E4-41A8-4FAE-82FA-C3A7B32861FA}"/>
              </a:ext>
            </a:extLst>
          </p:cNvPr>
          <p:cNvSpPr>
            <a:spLocks noGrp="1"/>
          </p:cNvSpPr>
          <p:nvPr>
            <p:ph type="sldNum" sz="quarter" idx="12"/>
          </p:nvPr>
        </p:nvSpPr>
        <p:spPr/>
        <p:txBody>
          <a:bodyPr/>
          <a:lstStyle/>
          <a:p>
            <a:fld id="{FF365540-1FAC-4FFF-BED6-009B0DA624F1}" type="slidenum">
              <a:rPr lang="pt-BR" smtClean="0"/>
              <a:pPr/>
              <a:t>‹nº›</a:t>
            </a:fld>
            <a:endParaRPr lang="pt-BR" dirty="0"/>
          </a:p>
        </p:txBody>
      </p:sp>
    </p:spTree>
    <p:extLst>
      <p:ext uri="{BB962C8B-B14F-4D97-AF65-F5344CB8AC3E}">
        <p14:creationId xmlns:p14="http://schemas.microsoft.com/office/powerpoint/2010/main" val="361100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199AD3-6EC1-43A2-9F80-0E906DA69FA0}"/>
              </a:ext>
            </a:extLst>
          </p:cNvPr>
          <p:cNvSpPr>
            <a:spLocks noGrp="1"/>
          </p:cNvSpPr>
          <p:nvPr>
            <p:ph type="title"/>
          </p:nvPr>
        </p:nvSpPr>
        <p:spPr>
          <a:xfrm>
            <a:off x="629841" y="457200"/>
            <a:ext cx="2949178" cy="1600200"/>
          </a:xfrm>
        </p:spPr>
        <p:txBody>
          <a:bodyPr anchor="b"/>
          <a:lstStyle>
            <a:lvl1pPr>
              <a:defRPr sz="2400"/>
            </a:lvl1pPr>
          </a:lstStyle>
          <a:p>
            <a:r>
              <a:rPr lang="pt-BR"/>
              <a:t>Clique para editar o título Mestre</a:t>
            </a:r>
          </a:p>
        </p:txBody>
      </p:sp>
      <p:sp>
        <p:nvSpPr>
          <p:cNvPr id="3" name="Espaço Reservado para Imagem 2">
            <a:extLst>
              <a:ext uri="{FF2B5EF4-FFF2-40B4-BE49-F238E27FC236}">
                <a16:creationId xmlns:a16="http://schemas.microsoft.com/office/drawing/2014/main" id="{A79C9A9C-9DF1-498A-996F-35CA36651791}"/>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pt-BR"/>
          </a:p>
        </p:txBody>
      </p:sp>
      <p:sp>
        <p:nvSpPr>
          <p:cNvPr id="4" name="Espaço Reservado para Texto 3">
            <a:extLst>
              <a:ext uri="{FF2B5EF4-FFF2-40B4-BE49-F238E27FC236}">
                <a16:creationId xmlns:a16="http://schemas.microsoft.com/office/drawing/2014/main" id="{4505CD9E-394A-40C9-8D1D-0EAFFCA3806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t-BR"/>
              <a:t>Editar estilos de texto Mestre</a:t>
            </a:r>
          </a:p>
        </p:txBody>
      </p:sp>
      <p:sp>
        <p:nvSpPr>
          <p:cNvPr id="5" name="Espaço Reservado para Data 4">
            <a:extLst>
              <a:ext uri="{FF2B5EF4-FFF2-40B4-BE49-F238E27FC236}">
                <a16:creationId xmlns:a16="http://schemas.microsoft.com/office/drawing/2014/main" id="{F4AAFF14-146B-4097-8FF3-00ECC1F86C3B}"/>
              </a:ext>
            </a:extLst>
          </p:cNvPr>
          <p:cNvSpPr>
            <a:spLocks noGrp="1"/>
          </p:cNvSpPr>
          <p:nvPr>
            <p:ph type="dt" sz="half" idx="10"/>
          </p:nvPr>
        </p:nvSpPr>
        <p:spPr/>
        <p:txBody>
          <a:bodyPr/>
          <a:lstStyle/>
          <a:p>
            <a:fld id="{5153ABBD-CD68-4968-B933-B14D74D79022}" type="datetimeFigureOut">
              <a:rPr lang="pt-BR" smtClean="0"/>
              <a:pPr/>
              <a:t>18/05/2018</a:t>
            </a:fld>
            <a:endParaRPr lang="pt-BR" dirty="0"/>
          </a:p>
        </p:txBody>
      </p:sp>
      <p:sp>
        <p:nvSpPr>
          <p:cNvPr id="6" name="Espaço Reservado para Rodapé 5">
            <a:extLst>
              <a:ext uri="{FF2B5EF4-FFF2-40B4-BE49-F238E27FC236}">
                <a16:creationId xmlns:a16="http://schemas.microsoft.com/office/drawing/2014/main" id="{FD6B8CFD-FC72-431D-9421-470DFE6D5CF9}"/>
              </a:ext>
            </a:extLst>
          </p:cNvPr>
          <p:cNvSpPr>
            <a:spLocks noGrp="1"/>
          </p:cNvSpPr>
          <p:nvPr>
            <p:ph type="ftr" sz="quarter" idx="11"/>
          </p:nvPr>
        </p:nvSpPr>
        <p:spPr/>
        <p:txBody>
          <a:bodyPr/>
          <a:lstStyle/>
          <a:p>
            <a:endParaRPr lang="pt-BR" dirty="0"/>
          </a:p>
        </p:txBody>
      </p:sp>
      <p:sp>
        <p:nvSpPr>
          <p:cNvPr id="7" name="Espaço Reservado para Número de Slide 6">
            <a:extLst>
              <a:ext uri="{FF2B5EF4-FFF2-40B4-BE49-F238E27FC236}">
                <a16:creationId xmlns:a16="http://schemas.microsoft.com/office/drawing/2014/main" id="{E9B6902B-0B9A-42D9-9D10-7F85789DDCBA}"/>
              </a:ext>
            </a:extLst>
          </p:cNvPr>
          <p:cNvSpPr>
            <a:spLocks noGrp="1"/>
          </p:cNvSpPr>
          <p:nvPr>
            <p:ph type="sldNum" sz="quarter" idx="12"/>
          </p:nvPr>
        </p:nvSpPr>
        <p:spPr/>
        <p:txBody>
          <a:bodyPr/>
          <a:lstStyle/>
          <a:p>
            <a:fld id="{FF365540-1FAC-4FFF-BED6-009B0DA624F1}" type="slidenum">
              <a:rPr lang="pt-BR" smtClean="0"/>
              <a:pPr/>
              <a:t>‹nº›</a:t>
            </a:fld>
            <a:endParaRPr lang="pt-BR" dirty="0"/>
          </a:p>
        </p:txBody>
      </p:sp>
    </p:spTree>
    <p:extLst>
      <p:ext uri="{BB962C8B-B14F-4D97-AF65-F5344CB8AC3E}">
        <p14:creationId xmlns:p14="http://schemas.microsoft.com/office/powerpoint/2010/main" val="3091808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BD9998A3-BB7A-42D1-8FEA-D85606BD5D2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77C82030-B762-4146-B767-E8B9BC95128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E793CFF-286E-47B9-9F7D-3E799100E9E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153ABBD-CD68-4968-B933-B14D74D79022}" type="datetimeFigureOut">
              <a:rPr lang="pt-BR" smtClean="0"/>
              <a:pPr/>
              <a:t>18/05/2018</a:t>
            </a:fld>
            <a:endParaRPr lang="pt-BR" dirty="0"/>
          </a:p>
        </p:txBody>
      </p:sp>
      <p:sp>
        <p:nvSpPr>
          <p:cNvPr id="5" name="Espaço Reservado para Rodapé 4">
            <a:extLst>
              <a:ext uri="{FF2B5EF4-FFF2-40B4-BE49-F238E27FC236}">
                <a16:creationId xmlns:a16="http://schemas.microsoft.com/office/drawing/2014/main" id="{A8382FC3-2241-40E3-84D8-147F22BDACDB}"/>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pt-BR" dirty="0"/>
          </a:p>
        </p:txBody>
      </p:sp>
      <p:sp>
        <p:nvSpPr>
          <p:cNvPr id="6" name="Espaço Reservado para Número de Slide 5">
            <a:extLst>
              <a:ext uri="{FF2B5EF4-FFF2-40B4-BE49-F238E27FC236}">
                <a16:creationId xmlns:a16="http://schemas.microsoft.com/office/drawing/2014/main" id="{E00195AC-5E38-4D35-B8C4-12089643926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F365540-1FAC-4FFF-BED6-009B0DA624F1}" type="slidenum">
              <a:rPr lang="pt-BR" smtClean="0"/>
              <a:pPr/>
              <a:t>‹nº›</a:t>
            </a:fld>
            <a:endParaRPr lang="pt-BR" dirty="0"/>
          </a:p>
        </p:txBody>
      </p:sp>
    </p:spTree>
    <p:extLst>
      <p:ext uri="{BB962C8B-B14F-4D97-AF65-F5344CB8AC3E}">
        <p14:creationId xmlns:p14="http://schemas.microsoft.com/office/powerpoint/2010/main" val="70733638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pt-B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ctrTitle"/>
          </p:nvPr>
        </p:nvSpPr>
        <p:spPr>
          <a:xfrm>
            <a:off x="1763688" y="332657"/>
            <a:ext cx="7200800" cy="864095"/>
          </a:xfrm>
        </p:spPr>
        <p:txBody>
          <a:bodyPr>
            <a:normAutofit/>
          </a:bodyPr>
          <a:lstStyle/>
          <a:p>
            <a:pPr algn="ctr"/>
            <a:r>
              <a:rPr lang="pt-BR" sz="4400" dirty="0">
                <a:latin typeface="Aharoni" pitchFamily="2" charset="-79"/>
                <a:cs typeface="Aharoni" pitchFamily="2" charset="-79"/>
              </a:rPr>
              <a:t>Formação Litúrgica</a:t>
            </a:r>
          </a:p>
        </p:txBody>
      </p:sp>
      <p:sp>
        <p:nvSpPr>
          <p:cNvPr id="8" name="Subtítulo 7"/>
          <p:cNvSpPr>
            <a:spLocks noGrp="1"/>
          </p:cNvSpPr>
          <p:nvPr>
            <p:ph type="subTitle" idx="1"/>
          </p:nvPr>
        </p:nvSpPr>
        <p:spPr>
          <a:xfrm>
            <a:off x="1907704" y="2132856"/>
            <a:ext cx="7056784" cy="4608512"/>
          </a:xfrm>
        </p:spPr>
        <p:txBody>
          <a:bodyPr>
            <a:normAutofit fontScale="85000" lnSpcReduction="10000"/>
          </a:bodyPr>
          <a:lstStyle/>
          <a:p>
            <a:pPr algn="ctr"/>
            <a:r>
              <a:rPr lang="pt-BR" sz="4800" i="1" dirty="0">
                <a:solidFill>
                  <a:srgbClr val="FF0000"/>
                </a:solidFill>
                <a:latin typeface="Calisto MT" pitchFamily="18" charset="0"/>
                <a:cs typeface="Aharoni" pitchFamily="2" charset="-79"/>
              </a:rPr>
              <a:t>Liturgia:</a:t>
            </a:r>
          </a:p>
          <a:p>
            <a:pPr algn="just"/>
            <a:endParaRPr lang="pt-BR" sz="100" i="1" dirty="0">
              <a:solidFill>
                <a:srgbClr val="FF0000"/>
              </a:solidFill>
              <a:latin typeface="Calisto MT" pitchFamily="18" charset="0"/>
              <a:cs typeface="Aharoni" pitchFamily="2" charset="-79"/>
            </a:endParaRPr>
          </a:p>
          <a:p>
            <a:pPr algn="just"/>
            <a:r>
              <a:rPr lang="pt-BR" sz="4200" i="1" dirty="0">
                <a:solidFill>
                  <a:srgbClr val="FF0000"/>
                </a:solidFill>
                <a:latin typeface="Calisto MT" pitchFamily="18" charset="0"/>
                <a:cs typeface="Aharoni" pitchFamily="2" charset="-79"/>
              </a:rPr>
              <a:t>...Quando a comunhão entre Deus e o Homem se concretiza e se perpetua...</a:t>
            </a:r>
            <a:endParaRPr lang="pt-BR" sz="5200" i="1" dirty="0">
              <a:solidFill>
                <a:srgbClr val="FF0000"/>
              </a:solidFill>
              <a:latin typeface="Calisto MT" pitchFamily="18" charset="0"/>
              <a:cs typeface="Aharoni" pitchFamily="2" charset="-79"/>
            </a:endParaRPr>
          </a:p>
          <a:p>
            <a:endParaRPr lang="pt-BR" dirty="0">
              <a:solidFill>
                <a:schemeClr val="accent4">
                  <a:lumMod val="60000"/>
                  <a:lumOff val="40000"/>
                </a:schemeClr>
              </a:solidFill>
              <a:latin typeface="Aharoni" pitchFamily="2" charset="-79"/>
              <a:cs typeface="Aharoni" pitchFamily="2" charset="-79"/>
            </a:endParaRPr>
          </a:p>
          <a:p>
            <a:endParaRPr lang="pt-BR" dirty="0">
              <a:solidFill>
                <a:schemeClr val="accent4">
                  <a:lumMod val="60000"/>
                  <a:lumOff val="40000"/>
                </a:schemeClr>
              </a:solidFill>
              <a:latin typeface="Aharoni" pitchFamily="2" charset="-79"/>
              <a:cs typeface="Aharoni" pitchFamily="2" charset="-79"/>
            </a:endParaRPr>
          </a:p>
          <a:p>
            <a:endParaRPr lang="pt-BR" dirty="0">
              <a:solidFill>
                <a:schemeClr val="accent4">
                  <a:lumMod val="60000"/>
                  <a:lumOff val="40000"/>
                </a:schemeClr>
              </a:solidFill>
              <a:latin typeface="Aharoni" pitchFamily="2" charset="-79"/>
              <a:cs typeface="Aharoni" pitchFamily="2" charset="-79"/>
            </a:endParaRPr>
          </a:p>
          <a:p>
            <a:endParaRPr lang="pt-BR" dirty="0">
              <a:solidFill>
                <a:schemeClr val="accent4">
                  <a:lumMod val="60000"/>
                  <a:lumOff val="40000"/>
                </a:schemeClr>
              </a:solidFill>
              <a:latin typeface="Aharoni" pitchFamily="2" charset="-79"/>
              <a:cs typeface="Aharoni" pitchFamily="2" charset="-79"/>
            </a:endParaRPr>
          </a:p>
          <a:p>
            <a:endParaRPr lang="pt-BR" dirty="0">
              <a:solidFill>
                <a:schemeClr val="accent4">
                  <a:lumMod val="60000"/>
                  <a:lumOff val="40000"/>
                </a:schemeClr>
              </a:solidFill>
              <a:latin typeface="Aharoni" pitchFamily="2" charset="-79"/>
              <a:cs typeface="Aharoni" pitchFamily="2" charset="-79"/>
            </a:endParaRPr>
          </a:p>
          <a:p>
            <a:endParaRPr lang="pt-BR" dirty="0">
              <a:solidFill>
                <a:schemeClr val="accent4">
                  <a:lumMod val="60000"/>
                  <a:lumOff val="40000"/>
                </a:schemeClr>
              </a:solidFill>
              <a:latin typeface="Aharoni" pitchFamily="2" charset="-79"/>
              <a:cs typeface="Aharoni" pitchFamily="2" charset="-79"/>
            </a:endParaRPr>
          </a:p>
          <a:p>
            <a:endParaRPr lang="pt-BR" dirty="0">
              <a:solidFill>
                <a:schemeClr val="accent4">
                  <a:lumMod val="60000"/>
                  <a:lumOff val="40000"/>
                </a:schemeClr>
              </a:solidFill>
              <a:latin typeface="Aharoni" pitchFamily="2" charset="-79"/>
              <a:cs typeface="Aharoni" pitchFamily="2" charset="-79"/>
            </a:endParaRPr>
          </a:p>
          <a:p>
            <a:pPr algn="r"/>
            <a:r>
              <a:rPr lang="pt-BR" sz="2200" b="1" dirty="0">
                <a:solidFill>
                  <a:schemeClr val="tx1"/>
                </a:solidFill>
                <a:latin typeface="Comic Sans MS" panose="030F0702030302020204" pitchFamily="66" charset="0"/>
                <a:cs typeface="Aharoni" pitchFamily="2" charset="-79"/>
              </a:rPr>
              <a:t>Paróquia São João Batista</a:t>
            </a:r>
          </a:p>
          <a:p>
            <a:pPr algn="r"/>
            <a:r>
              <a:rPr lang="pt-BR" sz="2200" b="1" dirty="0">
                <a:solidFill>
                  <a:schemeClr val="tx1"/>
                </a:solidFill>
                <a:latin typeface="Comic Sans MS" panose="030F0702030302020204" pitchFamily="66" charset="0"/>
                <a:cs typeface="Aharoni" pitchFamily="2" charset="-79"/>
              </a:rPr>
              <a:t>Braço do Rio - ES</a:t>
            </a:r>
          </a:p>
        </p:txBody>
      </p:sp>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Ritos Iniciais</a:t>
            </a:r>
          </a:p>
        </p:txBody>
      </p:sp>
      <p:sp>
        <p:nvSpPr>
          <p:cNvPr id="8" name="Subtítulo 7"/>
          <p:cNvSpPr>
            <a:spLocks noGrp="1"/>
          </p:cNvSpPr>
          <p:nvPr>
            <p:ph type="subTitle" idx="1"/>
          </p:nvPr>
        </p:nvSpPr>
        <p:spPr>
          <a:xfrm>
            <a:off x="1403648" y="1196752"/>
            <a:ext cx="7560840" cy="5616624"/>
          </a:xfrm>
        </p:spPr>
        <p:txBody>
          <a:bodyPr>
            <a:normAutofit/>
          </a:bodyPr>
          <a:lstStyle/>
          <a:p>
            <a:pPr algn="just"/>
            <a:r>
              <a:rPr lang="it-IT" dirty="0">
                <a:solidFill>
                  <a:srgbClr val="FF0000"/>
                </a:solidFill>
              </a:rPr>
              <a:t>6. Oração da Coleta</a:t>
            </a:r>
          </a:p>
          <a:p>
            <a:pPr algn="just"/>
            <a:r>
              <a:rPr lang="it-IT" b="0" dirty="0">
                <a:solidFill>
                  <a:schemeClr val="tx1"/>
                </a:solidFill>
              </a:rPr>
              <a:t>Encerra o rito de entrada e introduz a assembléia na celebração do dia.</a:t>
            </a:r>
          </a:p>
          <a:p>
            <a:pPr algn="just"/>
            <a:r>
              <a:rPr lang="it-IT" i="1" dirty="0">
                <a:solidFill>
                  <a:schemeClr val="tx1"/>
                </a:solidFill>
              </a:rPr>
              <a:t>“Após o convite do celebrante, todos se conservam em silêncio por alguns instantes, tomando consciência de que estão na presença de Deus e formulando interiormente seus pedidos. Depois o sacerdote diz a oração que se costuma chamar de ‘coleta’, a qual a assembléia dá o seu assentimento com o ‘Amém’ final” (IGMR n.º 32).</a:t>
            </a:r>
            <a:endParaRPr lang="it-IT" dirty="0">
              <a:solidFill>
                <a:schemeClr val="tx1"/>
              </a:solidFill>
            </a:endParaRPr>
          </a:p>
          <a:p>
            <a:pPr algn="just"/>
            <a:r>
              <a:rPr lang="it-IT" b="0" dirty="0">
                <a:solidFill>
                  <a:schemeClr val="tx1"/>
                </a:solidFill>
              </a:rPr>
              <a:t>Dentro da oração da coleta podemos perceber os seguintes elementos: </a:t>
            </a:r>
            <a:r>
              <a:rPr lang="it-IT" b="0" i="1" dirty="0">
                <a:solidFill>
                  <a:schemeClr val="tx1"/>
                </a:solidFill>
              </a:rPr>
              <a:t>invocação, pedido e finalidade.</a:t>
            </a:r>
            <a:endParaRPr lang="it-IT" b="0" dirty="0">
              <a:solidFill>
                <a:schemeClr val="tx1"/>
              </a:solidFill>
            </a:endParaRPr>
          </a:p>
          <a:p>
            <a:pPr algn="just"/>
            <a:endParaRPr lang="it-IT"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da Palavra</a:t>
            </a:r>
          </a:p>
        </p:txBody>
      </p:sp>
      <p:sp>
        <p:nvSpPr>
          <p:cNvPr id="8" name="Subtítulo 7"/>
          <p:cNvSpPr>
            <a:spLocks noGrp="1"/>
          </p:cNvSpPr>
          <p:nvPr>
            <p:ph type="subTitle" idx="1"/>
          </p:nvPr>
        </p:nvSpPr>
        <p:spPr>
          <a:xfrm>
            <a:off x="1331640" y="1196752"/>
            <a:ext cx="7632848" cy="5616624"/>
          </a:xfrm>
        </p:spPr>
        <p:txBody>
          <a:bodyPr>
            <a:normAutofit/>
          </a:bodyPr>
          <a:lstStyle/>
          <a:p>
            <a:pPr algn="just"/>
            <a:r>
              <a:rPr lang="it-IT" b="0" dirty="0">
                <a:solidFill>
                  <a:schemeClr val="tx1"/>
                </a:solidFill>
              </a:rPr>
              <a:t>O Rito da Palavra é a segunda parte da missa, e também a segunda mais importante, ficando atrás, somente do Rito Sacramental, que é o auge de toda celebração. </a:t>
            </a:r>
          </a:p>
          <a:p>
            <a:pPr algn="just"/>
            <a:r>
              <a:rPr lang="it-IT" b="0" dirty="0">
                <a:solidFill>
                  <a:schemeClr val="tx1"/>
                </a:solidFill>
              </a:rPr>
              <a:t>Iniciamos esta parte sentados, numa posição cômoda que facilita a instrução. Normalmente são feitas três leituras extraídas da Bíblia: em geral um texto do Antigo Testamento, um texto epistolar do Novo Testamento e um texto do Evangelho de Jesus Cristo, respectivamente. Isto, porém, não significa que será sempre assim; às vezes a 1ª leitura cede espaço para um outro texto do Novo Testamento, como o Apocalipse, e a 2ª leitura, para um texto extraído dos Atos dos Apóstolos; é raro acontecer, mas acontece... Fixo mesmo, apenas o Evangelho, que será extraído do livro de Mateus, Marcos, Lucas ou João.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da Palavra</a:t>
            </a:r>
          </a:p>
        </p:txBody>
      </p:sp>
      <p:sp>
        <p:nvSpPr>
          <p:cNvPr id="8" name="Subtítulo 7"/>
          <p:cNvSpPr>
            <a:spLocks noGrp="1"/>
          </p:cNvSpPr>
          <p:nvPr>
            <p:ph type="subTitle" idx="1"/>
          </p:nvPr>
        </p:nvSpPr>
        <p:spPr>
          <a:xfrm>
            <a:off x="1259632" y="1196752"/>
            <a:ext cx="7704856" cy="5616624"/>
          </a:xfrm>
        </p:spPr>
        <p:txBody>
          <a:bodyPr>
            <a:normAutofit/>
          </a:bodyPr>
          <a:lstStyle/>
          <a:p>
            <a:pPr algn="just"/>
            <a:r>
              <a:rPr lang="it-IT" dirty="0">
                <a:solidFill>
                  <a:srgbClr val="FF0000"/>
                </a:solidFill>
              </a:rPr>
              <a:t>1. Primeira Leitura</a:t>
            </a:r>
          </a:p>
          <a:p>
            <a:pPr algn="just"/>
            <a:r>
              <a:rPr lang="it-IT" b="0" dirty="0">
                <a:solidFill>
                  <a:schemeClr val="tx1"/>
                </a:solidFill>
              </a:rPr>
              <a:t>Como já dissemos, a primeira leitura costuma ser extraída do Antigo Testamento. </a:t>
            </a:r>
          </a:p>
          <a:p>
            <a:pPr algn="just"/>
            <a:r>
              <a:rPr lang="it-IT" b="0" dirty="0">
                <a:solidFill>
                  <a:schemeClr val="tx1"/>
                </a:solidFill>
              </a:rPr>
              <a:t>Isto é feito para demonstrar que já o Antigo Testamento previa a vinda de Jesus e que Ele mesmo o cumpriu (cf. Mt 5,17). De fato, não poucas vezes os evangelistas citam passagens do Antigo Testamento, principalmente dos profetas, provando que Jesus era o Messias que estava para vir. </a:t>
            </a:r>
          </a:p>
          <a:p>
            <a:pPr algn="just"/>
            <a:r>
              <a:rPr lang="it-IT" b="0" dirty="0">
                <a:solidFill>
                  <a:schemeClr val="tx1"/>
                </a:solidFill>
              </a:rPr>
              <a:t>O leitor deve ler o texto com calma e de forma clara. Por esse motivo, não é recomendável escolher os leitores poucos instantes antes do início da missa, principalmente pessoas que não têm o costume de freqüentar aquela comunidade. Quando isso acontece e o "leitor", na hora da leitura, começa a gaguejar, a cometer erros de leitura e de português, podemos ter a certeza de que, quando ele disser:</a:t>
            </a:r>
            <a:r>
              <a:rPr lang="it-IT" dirty="0">
                <a:solidFill>
                  <a:schemeClr val="tx1"/>
                </a:solidFill>
              </a:rPr>
              <a:t> "Palavra do Senhor"</a:t>
            </a:r>
            <a:r>
              <a:rPr lang="it-IT" b="0" dirty="0">
                <a:solidFill>
                  <a:schemeClr val="tx1"/>
                </a:solidFill>
              </a:rPr>
              <a:t>,</a:t>
            </a:r>
            <a:r>
              <a:rPr lang="it-IT" dirty="0">
                <a:solidFill>
                  <a:schemeClr val="tx1"/>
                </a:solidFill>
              </a:rPr>
              <a:t> </a:t>
            </a:r>
            <a:r>
              <a:rPr lang="it-IT" b="0" dirty="0">
                <a:solidFill>
                  <a:schemeClr val="tx1"/>
                </a:solidFill>
              </a:rPr>
              <a:t>a resposta da comunidade,</a:t>
            </a:r>
            <a:r>
              <a:rPr lang="it-IT" dirty="0">
                <a:solidFill>
                  <a:schemeClr val="tx1"/>
                </a:solidFill>
              </a:rPr>
              <a:t> "Graças a Deus"</a:t>
            </a:r>
            <a:r>
              <a:rPr lang="it-IT" b="0" dirty="0">
                <a:solidFill>
                  <a:schemeClr val="tx1"/>
                </a:solidFill>
              </a:rPr>
              <a:t>,</a:t>
            </a:r>
            <a:r>
              <a:rPr lang="it-IT" dirty="0">
                <a:solidFill>
                  <a:schemeClr val="tx1"/>
                </a:solidFill>
              </a:rPr>
              <a:t> </a:t>
            </a:r>
            <a:r>
              <a:rPr lang="it-IT" b="0" dirty="0">
                <a:solidFill>
                  <a:schemeClr val="tx1"/>
                </a:solidFill>
              </a:rPr>
              <a:t>não se referirá aos frutos rendidos pela leitura, mas sim pelo alívio do término de tamanha catástrofe! </a:t>
            </a:r>
          </a:p>
          <a:p>
            <a:pPr algn="just"/>
            <a:r>
              <a:rPr lang="it-IT" b="0" i="1" dirty="0">
                <a:solidFill>
                  <a:schemeClr val="tx1"/>
                </a:solidFill>
              </a:rPr>
              <a:t>Ora, se a fé vem pelo ouvido, como declara o Apóstolo, certamente o leitor deve ser uma pessoa preparada para exercer esse ministério; assim, é interessante que a Equipe de Celebração seja formada, também, por leitores "profissionais", ou seja, especial e previamente selecionados</a:t>
            </a:r>
            <a:r>
              <a:rPr lang="it-IT" b="0" dirty="0">
                <a:solidFill>
                  <a:schemeClr val="tx1"/>
                </a:solidFill>
              </a:rPr>
              <a:t>. </a:t>
            </a:r>
          </a:p>
          <a:p>
            <a:pPr algn="just"/>
            <a:endParaRPr lang="it-IT" b="0"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da Palavra</a:t>
            </a:r>
          </a:p>
        </p:txBody>
      </p:sp>
      <p:sp>
        <p:nvSpPr>
          <p:cNvPr id="8" name="Subtítulo 7"/>
          <p:cNvSpPr>
            <a:spLocks noGrp="1"/>
          </p:cNvSpPr>
          <p:nvPr>
            <p:ph type="subTitle" idx="1"/>
          </p:nvPr>
        </p:nvSpPr>
        <p:spPr>
          <a:xfrm>
            <a:off x="1259632" y="1196752"/>
            <a:ext cx="7704856" cy="5616624"/>
          </a:xfrm>
        </p:spPr>
        <p:txBody>
          <a:bodyPr>
            <a:normAutofit lnSpcReduction="10000"/>
          </a:bodyPr>
          <a:lstStyle/>
          <a:p>
            <a:pPr algn="just"/>
            <a:r>
              <a:rPr lang="it-IT" dirty="0">
                <a:solidFill>
                  <a:srgbClr val="FF0000"/>
                </a:solidFill>
              </a:rPr>
              <a:t>2. Salmo Responsorial</a:t>
            </a:r>
          </a:p>
          <a:p>
            <a:pPr algn="just"/>
            <a:r>
              <a:rPr lang="it-IT" b="0" dirty="0">
                <a:solidFill>
                  <a:schemeClr val="tx1"/>
                </a:solidFill>
              </a:rPr>
              <a:t>O Salmo Responsorial também é retirado da Bíblia, quase sempre (em 99% dos casos) do livro dos Salmos. Muitas comunidades recitam-no, mas o correto mesmo é cantá-lo... Por isso uma ou outra comunidade possui, além do cantor, um salmista, já que muitas vezes o salmo exige uma certa criatividade e espontaneidade, uma vez que as traduções do hebraico (ou grego) para o português nem sempre conseguem manter a métrica ou a beleza do original. </a:t>
            </a:r>
          </a:p>
          <a:p>
            <a:pPr algn="just"/>
            <a:r>
              <a:rPr lang="it-IT" b="0" dirty="0">
                <a:solidFill>
                  <a:schemeClr val="tx1"/>
                </a:solidFill>
              </a:rPr>
              <a:t>Assim, quando cantado, acaba lembrando um pouco o canto gregoriano e, em virtude da dificuldade que exige para sua execução, acaba sendo simplesmente - como já dissemos - recitado (perdendo mais ainda sua beleza). </a:t>
            </a:r>
          </a:p>
          <a:p>
            <a:pPr algn="just"/>
            <a:endParaRPr lang="it-IT" sz="800" dirty="0">
              <a:solidFill>
                <a:srgbClr val="FF0000"/>
              </a:solidFill>
            </a:endParaRPr>
          </a:p>
          <a:p>
            <a:pPr algn="just"/>
            <a:r>
              <a:rPr lang="it-IT" dirty="0">
                <a:solidFill>
                  <a:srgbClr val="FF0000"/>
                </a:solidFill>
              </a:rPr>
              <a:t>3. Segunda Leitura</a:t>
            </a:r>
          </a:p>
          <a:p>
            <a:pPr algn="just"/>
            <a:r>
              <a:rPr lang="it-IT" b="0" dirty="0">
                <a:solidFill>
                  <a:schemeClr val="tx1"/>
                </a:solidFill>
              </a:rPr>
              <a:t>Da mesma forma como a primeira leitura tem como costume usar textos do Antigo Testamento, a segunda leitura tem como característica extrair textos do Novo Testamento, das cartas escritas pelos apóstolos (Paulo, Tiago, Pedro, João e Judas), mais notadamente as escritas por São Paulo. </a:t>
            </a:r>
          </a:p>
          <a:p>
            <a:pPr algn="just"/>
            <a:r>
              <a:rPr lang="it-IT" b="0" dirty="0">
                <a:solidFill>
                  <a:schemeClr val="tx1"/>
                </a:solidFill>
              </a:rPr>
              <a:t>Esta leitura tem, portanto, como objetivo, demonstrar o vivo ensinamento dos Apóstolos dirigido às comunidades cristãs. </a:t>
            </a:r>
          </a:p>
          <a:p>
            <a:pPr algn="just"/>
            <a:r>
              <a:rPr lang="it-IT" b="0" dirty="0">
                <a:solidFill>
                  <a:schemeClr val="tx1"/>
                </a:solidFill>
              </a:rPr>
              <a:t>A segunda leitura deve ser encerrada de modo idêntico ao da primeira leitura, com o leitor exclamando:</a:t>
            </a:r>
            <a:r>
              <a:rPr lang="it-IT" dirty="0">
                <a:solidFill>
                  <a:schemeClr val="tx1"/>
                </a:solidFill>
              </a:rPr>
              <a:t> </a:t>
            </a:r>
            <a:r>
              <a:rPr lang="it-IT" i="1" dirty="0">
                <a:solidFill>
                  <a:schemeClr val="tx1"/>
                </a:solidFill>
              </a:rPr>
              <a:t>"Palavra do Senhor!"</a:t>
            </a:r>
            <a:r>
              <a:rPr lang="it-IT" dirty="0">
                <a:solidFill>
                  <a:schemeClr val="tx1"/>
                </a:solidFill>
              </a:rPr>
              <a:t> </a:t>
            </a:r>
            <a:r>
              <a:rPr lang="it-IT" b="0" dirty="0">
                <a:solidFill>
                  <a:schemeClr val="tx1"/>
                </a:solidFill>
              </a:rPr>
              <a:t>e a comunidade respondendo com:</a:t>
            </a:r>
            <a:r>
              <a:rPr lang="it-IT" dirty="0">
                <a:solidFill>
                  <a:schemeClr val="tx1"/>
                </a:solidFill>
              </a:rPr>
              <a:t> </a:t>
            </a:r>
            <a:r>
              <a:rPr lang="it-IT" i="1" dirty="0">
                <a:solidFill>
                  <a:schemeClr val="tx1"/>
                </a:solidFill>
              </a:rPr>
              <a:t>"Graças a Deus!“</a:t>
            </a:r>
            <a:r>
              <a:rPr lang="it-IT" b="0" dirty="0">
                <a:solidFill>
                  <a:schemeClr val="tx1"/>
                </a:solidFill>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da Palavra</a:t>
            </a:r>
          </a:p>
        </p:txBody>
      </p:sp>
      <p:sp>
        <p:nvSpPr>
          <p:cNvPr id="8" name="Subtítulo 7"/>
          <p:cNvSpPr>
            <a:spLocks noGrp="1"/>
          </p:cNvSpPr>
          <p:nvPr>
            <p:ph type="subTitle" idx="1"/>
          </p:nvPr>
        </p:nvSpPr>
        <p:spPr>
          <a:xfrm>
            <a:off x="1259632" y="1196752"/>
            <a:ext cx="7704856" cy="5616624"/>
          </a:xfrm>
        </p:spPr>
        <p:txBody>
          <a:bodyPr>
            <a:normAutofit/>
          </a:bodyPr>
          <a:lstStyle/>
          <a:p>
            <a:pPr algn="just"/>
            <a:r>
              <a:rPr lang="it-IT" dirty="0">
                <a:solidFill>
                  <a:srgbClr val="FF0000"/>
                </a:solidFill>
              </a:rPr>
              <a:t>4. Canto De Aclamação Ao Evangelho</a:t>
            </a:r>
          </a:p>
          <a:p>
            <a:pPr algn="just"/>
            <a:r>
              <a:rPr lang="it-IT" b="0" dirty="0">
                <a:solidFill>
                  <a:schemeClr val="tx1"/>
                </a:solidFill>
              </a:rPr>
              <a:t>Feito o comentário ao Evangelho, a assembléia se põe de pé, para aclamar as palavras de Jesus. O Canto de Aclamação tem como característica distintiva a palavra </a:t>
            </a:r>
            <a:r>
              <a:rPr lang="it-IT" dirty="0">
                <a:solidFill>
                  <a:schemeClr val="tx1"/>
                </a:solidFill>
              </a:rPr>
              <a:t>"Aleluia"</a:t>
            </a:r>
            <a:r>
              <a:rPr lang="it-IT" b="0" dirty="0">
                <a:solidFill>
                  <a:schemeClr val="tx1"/>
                </a:solidFill>
              </a:rPr>
              <a:t>, um termo hebraico que significa</a:t>
            </a:r>
            <a:r>
              <a:rPr lang="it-IT" dirty="0">
                <a:solidFill>
                  <a:schemeClr val="tx1"/>
                </a:solidFill>
              </a:rPr>
              <a:t> "louvai o Senhor". </a:t>
            </a:r>
            <a:r>
              <a:rPr lang="it-IT" b="0" dirty="0">
                <a:solidFill>
                  <a:schemeClr val="tx1"/>
                </a:solidFill>
              </a:rPr>
              <a:t>Na verdade, estamos felizes em poder ouvir as palavras de Jesus e estamos saudando-O como fizeram as multidões quando Ele adentrou Jerusalém no domingo de Ramos. </a:t>
            </a:r>
          </a:p>
          <a:p>
            <a:pPr algn="just"/>
            <a:r>
              <a:rPr lang="it-IT" b="0" dirty="0">
                <a:solidFill>
                  <a:schemeClr val="tx1"/>
                </a:solidFill>
              </a:rPr>
              <a:t>Percebemos, assim, que o Canto de Aclamação, da mesma forma que o Hino de Louvor, não pode ser cantado sem alegria, sem vida. Seria como se não confiássemos Naquele que dá a vida e que vem até nós para pregar a palavra da Salvação. O Canto deve ser tirado do lecionário, pois se identifica com a leitura do dia, por isso não se pode colocar qualquer música como aclamação, não basta que tenha a palavra aleluia.</a:t>
            </a:r>
          </a:p>
          <a:p>
            <a:pPr algn="just"/>
            <a:r>
              <a:rPr lang="it-IT" b="0" dirty="0">
                <a:solidFill>
                  <a:schemeClr val="tx1"/>
                </a:solidFill>
              </a:rPr>
              <a:t>Comprovando este nosso ponto de vista está o fato de que durante o tempo da Quaresma e do Advento, tempos de preparação para a alegria maior, também a palavra </a:t>
            </a:r>
            <a:r>
              <a:rPr lang="it-IT" dirty="0">
                <a:solidFill>
                  <a:schemeClr val="tx1"/>
                </a:solidFill>
              </a:rPr>
              <a:t>"Aleluia"</a:t>
            </a:r>
            <a:r>
              <a:rPr lang="it-IT" b="0" dirty="0">
                <a:solidFill>
                  <a:schemeClr val="tx1"/>
                </a:solidFill>
              </a:rPr>
              <a:t> não aparece no Canto de Aclamação ao Evangelho. </a:t>
            </a:r>
          </a:p>
          <a:p>
            <a:pPr algn="just"/>
            <a:endParaRPr lang="it-IT" sz="1000" b="0"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da Palavra</a:t>
            </a:r>
          </a:p>
        </p:txBody>
      </p:sp>
      <p:sp>
        <p:nvSpPr>
          <p:cNvPr id="8" name="Subtítulo 7"/>
          <p:cNvSpPr>
            <a:spLocks noGrp="1"/>
          </p:cNvSpPr>
          <p:nvPr>
            <p:ph type="subTitle" idx="1"/>
          </p:nvPr>
        </p:nvSpPr>
        <p:spPr>
          <a:xfrm>
            <a:off x="1331640" y="1196752"/>
            <a:ext cx="7632848" cy="5616624"/>
          </a:xfrm>
        </p:spPr>
        <p:txBody>
          <a:bodyPr>
            <a:normAutofit/>
          </a:bodyPr>
          <a:lstStyle/>
          <a:p>
            <a:pPr algn="just"/>
            <a:r>
              <a:rPr lang="it-IT" dirty="0">
                <a:solidFill>
                  <a:srgbClr val="FF0000"/>
                </a:solidFill>
              </a:rPr>
              <a:t>5. Evangelho</a:t>
            </a:r>
          </a:p>
          <a:p>
            <a:pPr algn="just"/>
            <a:r>
              <a:rPr lang="it-IT" b="0" dirty="0">
                <a:solidFill>
                  <a:schemeClr val="tx1"/>
                </a:solidFill>
              </a:rPr>
              <a:t>Antes de iniciar a leitura do Evangelho, se estiver sendo feito uso de incenso, o sacerdote ou o diácono (depende de quem for ler o texto), incensará a Bíblia e, logo a seguir, iniciará a leitura do texto. </a:t>
            </a:r>
          </a:p>
          <a:p>
            <a:pPr algn="just"/>
            <a:r>
              <a:rPr lang="it-IT" b="0" dirty="0">
                <a:solidFill>
                  <a:schemeClr val="tx1"/>
                </a:solidFill>
              </a:rPr>
              <a:t>O texto do Evangelho é sempre retirado dos</a:t>
            </a:r>
            <a:r>
              <a:rPr lang="it-IT" dirty="0">
                <a:solidFill>
                  <a:schemeClr val="tx1"/>
                </a:solidFill>
              </a:rPr>
              <a:t> livros canônicos de Mateus, Marcos, Lucas e João</a:t>
            </a:r>
            <a:r>
              <a:rPr lang="it-IT" b="0" dirty="0">
                <a:solidFill>
                  <a:schemeClr val="tx1"/>
                </a:solidFill>
              </a:rPr>
              <a:t>, e jamais pode ser omitido. É falta gravíssima não proceder a leitura do Evangelho ou substituí-lo pela leitura de qualquer outro texto, inclusive bíblico. </a:t>
            </a:r>
          </a:p>
          <a:p>
            <a:pPr algn="just"/>
            <a:r>
              <a:rPr lang="it-IT" b="0" dirty="0">
                <a:solidFill>
                  <a:schemeClr val="tx1"/>
                </a:solidFill>
              </a:rPr>
              <a:t>Ao encerrar a leitura do Evangelho, o sacerdote ou diácono profere a expressão:</a:t>
            </a:r>
            <a:r>
              <a:rPr lang="it-IT" dirty="0">
                <a:solidFill>
                  <a:schemeClr val="tx1"/>
                </a:solidFill>
              </a:rPr>
              <a:t> </a:t>
            </a:r>
            <a:r>
              <a:rPr lang="it-IT" i="1" dirty="0">
                <a:solidFill>
                  <a:schemeClr val="tx1"/>
                </a:solidFill>
              </a:rPr>
              <a:t>"Palavra da Salvação!"</a:t>
            </a:r>
            <a:r>
              <a:rPr lang="it-IT" b="0" dirty="0">
                <a:solidFill>
                  <a:schemeClr val="tx1"/>
                </a:solidFill>
              </a:rPr>
              <a:t> e toda a comunidade glorifica ao Senhor, dizendo: </a:t>
            </a:r>
            <a:r>
              <a:rPr lang="it-IT" i="1" dirty="0">
                <a:solidFill>
                  <a:schemeClr val="tx1"/>
                </a:solidFill>
              </a:rPr>
              <a:t>"Glória a vós, Senhor!"</a:t>
            </a:r>
            <a:r>
              <a:rPr lang="it-IT" b="0" dirty="0">
                <a:solidFill>
                  <a:schemeClr val="tx1"/>
                </a:solidFill>
              </a:rPr>
              <a:t>. Neste momento, o sacerdote ou diácono, em sinal de veneração à Palavra de Deus, beija a Bíblia (rezando em silêncio:</a:t>
            </a:r>
            <a:r>
              <a:rPr lang="it-IT" dirty="0">
                <a:solidFill>
                  <a:schemeClr val="tx1"/>
                </a:solidFill>
              </a:rPr>
              <a:t> </a:t>
            </a:r>
            <a:r>
              <a:rPr lang="it-IT" i="1" dirty="0">
                <a:solidFill>
                  <a:schemeClr val="tx1"/>
                </a:solidFill>
              </a:rPr>
              <a:t>"Pelas palavras do santo Evangelho sejam perdoados os nossos pecados"</a:t>
            </a:r>
            <a:r>
              <a:rPr lang="it-IT" dirty="0">
                <a:solidFill>
                  <a:schemeClr val="tx1"/>
                </a:solidFill>
              </a:rPr>
              <a:t>)</a:t>
            </a:r>
            <a:r>
              <a:rPr lang="it-IT" b="0" dirty="0">
                <a:solidFill>
                  <a:schemeClr val="tx1"/>
                </a:solidFill>
              </a:rPr>
              <a:t> e todo o povo pode voltar a se sentar.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da Palavra</a:t>
            </a:r>
          </a:p>
        </p:txBody>
      </p:sp>
      <p:sp>
        <p:nvSpPr>
          <p:cNvPr id="8" name="Subtítulo 7"/>
          <p:cNvSpPr>
            <a:spLocks noGrp="1"/>
          </p:cNvSpPr>
          <p:nvPr>
            <p:ph type="subTitle" idx="1"/>
          </p:nvPr>
        </p:nvSpPr>
        <p:spPr>
          <a:xfrm>
            <a:off x="1403648" y="1196752"/>
            <a:ext cx="7560840" cy="5616624"/>
          </a:xfrm>
        </p:spPr>
        <p:txBody>
          <a:bodyPr>
            <a:normAutofit/>
          </a:bodyPr>
          <a:lstStyle/>
          <a:p>
            <a:pPr algn="just"/>
            <a:r>
              <a:rPr lang="it-IT" dirty="0">
                <a:solidFill>
                  <a:srgbClr val="FF0000"/>
                </a:solidFill>
              </a:rPr>
              <a:t>6. Homilia</a:t>
            </a:r>
          </a:p>
          <a:p>
            <a:pPr algn="just"/>
            <a:r>
              <a:rPr lang="it-IT" b="0" dirty="0">
                <a:solidFill>
                  <a:schemeClr val="tx1"/>
                </a:solidFill>
              </a:rPr>
              <a:t>A homilia nos recorda o Sermão da Montanha, quando Jesus subiu o Monte das Oliveiras para ensinar todo o povo reunido. Observe-se que o altar já se encontra, em relação aos bancos onde estão os fiéis, em ponto mais alto, aludindo claramente a esse episódio. </a:t>
            </a:r>
          </a:p>
          <a:p>
            <a:pPr algn="just"/>
            <a:r>
              <a:rPr lang="it-IT" b="0" dirty="0">
                <a:solidFill>
                  <a:schemeClr val="tx1"/>
                </a:solidFill>
              </a:rPr>
              <a:t>Da mesma forma como Jesus ensinava com autoridade, após sua ascensão, a Igreja recebeu a incumbência de pregar a todos os povos e ensinar-lhes a observar tudo aquilo que Cristo pregou. A autoridade de Cristo foi, portanto, passada à Igreja. </a:t>
            </a:r>
          </a:p>
          <a:p>
            <a:pPr algn="just"/>
            <a:r>
              <a:rPr lang="it-IT" b="0" dirty="0">
                <a:solidFill>
                  <a:schemeClr val="tx1"/>
                </a:solidFill>
              </a:rPr>
              <a:t>A homilia é o momento em que o sacerdote, como homem de Deus, traz para o presente aquela palavra pregada por Cristo há dois mil anos. Neste momento, devemos dar ouvidos aos ensinamentos do sacerdote, que são os mesmos ensinamentos de Cristo, pois foi o próprio Cristo que disse: </a:t>
            </a:r>
            <a:r>
              <a:rPr lang="it-IT" i="1" dirty="0">
                <a:solidFill>
                  <a:schemeClr val="tx1"/>
                </a:solidFill>
              </a:rPr>
              <a:t>"Quem vos ouve, a mim ouve. Quem vos rejeita, a mim rejeita"</a:t>
            </a:r>
            <a:r>
              <a:rPr lang="it-IT" dirty="0">
                <a:solidFill>
                  <a:schemeClr val="tx1"/>
                </a:solidFill>
              </a:rPr>
              <a:t> (Lc 10,16)</a:t>
            </a:r>
            <a:r>
              <a:rPr lang="it-IT" b="0" dirty="0">
                <a:solidFill>
                  <a:schemeClr val="tx1"/>
                </a:solidFill>
              </a:rPr>
              <a:t>. Logo, toda a comunidade deve prestar atenção às palavras do sacerdote. </a:t>
            </a:r>
          </a:p>
          <a:p>
            <a:pPr algn="just"/>
            <a:r>
              <a:rPr lang="it-IT" b="0" dirty="0">
                <a:solidFill>
                  <a:schemeClr val="tx1"/>
                </a:solidFill>
              </a:rPr>
              <a:t>A homilia é obrigatória aos domingos e nas solenidades da Igreja. Nos demais dias, ela também é recomendável, mas não obrigatória. </a:t>
            </a:r>
          </a:p>
          <a:p>
            <a:pPr algn="just"/>
            <a:endParaRPr lang="it-IT" b="0"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da Palavra</a:t>
            </a:r>
          </a:p>
        </p:txBody>
      </p:sp>
      <p:sp>
        <p:nvSpPr>
          <p:cNvPr id="8" name="Subtítulo 7"/>
          <p:cNvSpPr>
            <a:spLocks noGrp="1"/>
          </p:cNvSpPr>
          <p:nvPr>
            <p:ph type="subTitle" idx="1"/>
          </p:nvPr>
        </p:nvSpPr>
        <p:spPr>
          <a:xfrm>
            <a:off x="1403648" y="1196752"/>
            <a:ext cx="7560840" cy="5616624"/>
          </a:xfrm>
        </p:spPr>
        <p:txBody>
          <a:bodyPr>
            <a:normAutofit/>
          </a:bodyPr>
          <a:lstStyle/>
          <a:p>
            <a:pPr algn="just"/>
            <a:r>
              <a:rPr lang="it-IT" dirty="0">
                <a:solidFill>
                  <a:srgbClr val="FF0000"/>
                </a:solidFill>
              </a:rPr>
              <a:t>7. Profissão De Fé (Credo)</a:t>
            </a:r>
          </a:p>
          <a:p>
            <a:pPr algn="just"/>
            <a:r>
              <a:rPr lang="it-IT" b="0" dirty="0">
                <a:solidFill>
                  <a:schemeClr val="tx1"/>
                </a:solidFill>
              </a:rPr>
              <a:t>Encerrada a homilia, todos ficam de pé para recitar o Credo. Este nada mais é do que um resumo da fé católica, que nos distingue das demais religiões. É como que um juramento público, como nos lembra o Pe. Luiz Cechinatto. </a:t>
            </a:r>
          </a:p>
          <a:p>
            <a:pPr algn="just"/>
            <a:r>
              <a:rPr lang="it-IT" b="0" dirty="0">
                <a:solidFill>
                  <a:schemeClr val="tx1"/>
                </a:solidFill>
              </a:rPr>
              <a:t>Embora existam outros Credos católicos, expressando uma única e mesma verdade de fé, durante a missa costuma-se recitar o Símbolo dos Apóstolos, oriundo do séc. I, ou o Símbolo Niceno-Constantinopolitano, do séc. IV. O primeiro é mais curto, mais simples; o segundo, redigido para eliminar certas heresias a respeito da divindade de Cristo, é mais longo, mais completo. Na prática, usa-se o segundo nas grandes solenidades da Igreja.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da Palavra</a:t>
            </a:r>
          </a:p>
        </p:txBody>
      </p:sp>
      <p:sp>
        <p:nvSpPr>
          <p:cNvPr id="8" name="Subtítulo 7"/>
          <p:cNvSpPr>
            <a:spLocks noGrp="1"/>
          </p:cNvSpPr>
          <p:nvPr>
            <p:ph type="subTitle" idx="1"/>
          </p:nvPr>
        </p:nvSpPr>
        <p:spPr>
          <a:xfrm>
            <a:off x="1262742" y="1196752"/>
            <a:ext cx="7701745" cy="5616624"/>
          </a:xfrm>
        </p:spPr>
        <p:txBody>
          <a:bodyPr>
            <a:normAutofit lnSpcReduction="10000"/>
          </a:bodyPr>
          <a:lstStyle/>
          <a:p>
            <a:pPr algn="just"/>
            <a:r>
              <a:rPr lang="it-IT" dirty="0">
                <a:solidFill>
                  <a:srgbClr val="FF0000"/>
                </a:solidFill>
              </a:rPr>
              <a:t>8. Oração Da Comunidade</a:t>
            </a:r>
          </a:p>
          <a:p>
            <a:pPr algn="just"/>
            <a:r>
              <a:rPr lang="it-IT" b="0" dirty="0">
                <a:solidFill>
                  <a:schemeClr val="tx1"/>
                </a:solidFill>
              </a:rPr>
              <a:t>A Oração da Comunidade ou Oração dos Fiéis, como também é conhecida, marca o último ato do Rito da Palavra. Nela toda a comunidade apresenta suas súplicas ao Senhor e intercede por todos os homens. </a:t>
            </a:r>
          </a:p>
          <a:p>
            <a:pPr algn="just"/>
            <a:r>
              <a:rPr lang="it-IT" b="0" dirty="0">
                <a:solidFill>
                  <a:schemeClr val="tx1"/>
                </a:solidFill>
              </a:rPr>
              <a:t>Alguns pedidos não devem ser esquecidos pela comunidade:</a:t>
            </a:r>
          </a:p>
          <a:p>
            <a:pPr algn="just">
              <a:buFont typeface="Wingdings" pitchFamily="2" charset="2"/>
              <a:buChar char="ü"/>
            </a:pPr>
            <a:r>
              <a:rPr lang="it-IT" b="0" dirty="0">
                <a:solidFill>
                  <a:schemeClr val="tx1"/>
                </a:solidFill>
              </a:rPr>
              <a:t> As necessidades da Igreja.</a:t>
            </a:r>
          </a:p>
          <a:p>
            <a:pPr algn="just">
              <a:buFont typeface="Wingdings" pitchFamily="2" charset="2"/>
              <a:buChar char="ü"/>
            </a:pPr>
            <a:r>
              <a:rPr lang="it-IT" b="0" dirty="0">
                <a:solidFill>
                  <a:schemeClr val="tx1"/>
                </a:solidFill>
              </a:rPr>
              <a:t> As autoridades públicas.</a:t>
            </a:r>
          </a:p>
          <a:p>
            <a:pPr algn="just">
              <a:buFont typeface="Wingdings" pitchFamily="2" charset="2"/>
              <a:buChar char="ü"/>
            </a:pPr>
            <a:r>
              <a:rPr lang="it-IT" b="0" dirty="0">
                <a:solidFill>
                  <a:schemeClr val="tx1"/>
                </a:solidFill>
              </a:rPr>
              <a:t> Os doentes, abandonados e desempregados.</a:t>
            </a:r>
          </a:p>
          <a:p>
            <a:pPr algn="just">
              <a:buFont typeface="Wingdings" pitchFamily="2" charset="2"/>
              <a:buChar char="ü"/>
            </a:pPr>
            <a:r>
              <a:rPr lang="it-IT" b="0" dirty="0">
                <a:solidFill>
                  <a:schemeClr val="tx1"/>
                </a:solidFill>
              </a:rPr>
              <a:t> A paz e a salvação do mundo inteiro.</a:t>
            </a:r>
          </a:p>
          <a:p>
            <a:pPr algn="just">
              <a:buFont typeface="Wingdings" pitchFamily="2" charset="2"/>
              <a:buChar char="ü"/>
            </a:pPr>
            <a:r>
              <a:rPr lang="it-IT" b="0" dirty="0">
                <a:solidFill>
                  <a:schemeClr val="tx1"/>
                </a:solidFill>
              </a:rPr>
              <a:t> As necessidades da Comunidade Local</a:t>
            </a:r>
          </a:p>
          <a:p>
            <a:pPr algn="just"/>
            <a:r>
              <a:rPr lang="it-IT" b="0" dirty="0">
                <a:solidFill>
                  <a:schemeClr val="tx1"/>
                </a:solidFill>
              </a:rPr>
              <a:t>A introdução e o encerramento da Oração da Comunidade devem ser feitas pelo sacerdote. Quando possível, devem ser feitos espontaneamente. As preces podem ser feitas pelo comentarista, mas o ideal é que sejam feitas pela equipe de Liturgia, ou ainda pelos próprios fiéis. Cada prece deve terminar com expressões como: </a:t>
            </a:r>
            <a:r>
              <a:rPr lang="it-IT" i="1" dirty="0">
                <a:solidFill>
                  <a:schemeClr val="tx1"/>
                </a:solidFill>
              </a:rPr>
              <a:t>"Rezemos ao Senhor"</a:t>
            </a:r>
            <a:r>
              <a:rPr lang="it-IT" b="0" i="1" dirty="0">
                <a:solidFill>
                  <a:schemeClr val="tx1"/>
                </a:solidFill>
              </a:rPr>
              <a:t>, </a:t>
            </a:r>
            <a:r>
              <a:rPr lang="it-IT" b="0" dirty="0">
                <a:solidFill>
                  <a:schemeClr val="tx1"/>
                </a:solidFill>
              </a:rPr>
              <a:t>entre outras, para que a comunidade possa responder com: </a:t>
            </a:r>
            <a:r>
              <a:rPr lang="it-IT" i="1" dirty="0">
                <a:solidFill>
                  <a:schemeClr val="tx1"/>
                </a:solidFill>
              </a:rPr>
              <a:t>"Senhor, escutai a nossa prece"</a:t>
            </a:r>
            <a:r>
              <a:rPr lang="it-IT" dirty="0">
                <a:solidFill>
                  <a:schemeClr val="tx1"/>
                </a:solidFill>
              </a:rPr>
              <a:t> </a:t>
            </a:r>
            <a:r>
              <a:rPr lang="it-IT" b="0" dirty="0">
                <a:solidFill>
                  <a:schemeClr val="tx1"/>
                </a:solidFill>
              </a:rPr>
              <a:t>ou </a:t>
            </a:r>
            <a:r>
              <a:rPr lang="it-IT" i="1" dirty="0">
                <a:solidFill>
                  <a:schemeClr val="tx1"/>
                </a:solidFill>
              </a:rPr>
              <a:t>"Ouvi-nos, Senhor”</a:t>
            </a:r>
            <a:endParaRPr lang="it-IT" dirty="0">
              <a:solidFill>
                <a:schemeClr val="tx1"/>
              </a:solidFill>
            </a:endParaRPr>
          </a:p>
          <a:p>
            <a:pPr algn="just"/>
            <a:r>
              <a:rPr lang="it-IT" b="0" dirty="0">
                <a:solidFill>
                  <a:schemeClr val="tx1"/>
                </a:solidFill>
              </a:rPr>
              <a:t>Quando o sacerdote conclui a Oração da Comunidade, dizendo, por exemplo: </a:t>
            </a:r>
            <a:r>
              <a:rPr lang="it-IT" i="1" dirty="0">
                <a:solidFill>
                  <a:schemeClr val="tx1"/>
                </a:solidFill>
              </a:rPr>
              <a:t>"Atendei-nos, ó Deus, em vosso amor de Pai, pois vos pedimos em nome de Jesus Cristo, vosso Filho e Senhor nosso”</a:t>
            </a:r>
            <a:r>
              <a:rPr lang="it-IT" b="0" i="1" dirty="0">
                <a:solidFill>
                  <a:schemeClr val="tx1"/>
                </a:solidFill>
              </a:rPr>
              <a:t>,</a:t>
            </a:r>
            <a:r>
              <a:rPr lang="it-IT" b="0" dirty="0">
                <a:solidFill>
                  <a:schemeClr val="tx1"/>
                </a:solidFill>
              </a:rPr>
              <a:t> a assembléia encerra com um: </a:t>
            </a:r>
            <a:r>
              <a:rPr lang="it-IT" i="1" dirty="0">
                <a:solidFill>
                  <a:schemeClr val="tx1"/>
                </a:solidFill>
              </a:rPr>
              <a:t>"Amém!"</a:t>
            </a:r>
            <a:r>
              <a:rPr lang="it-IT" b="0" dirty="0">
                <a:solidFill>
                  <a:schemeClr val="tx1"/>
                </a:solidFill>
              </a:rPr>
              <a:t>. </a:t>
            </a:r>
          </a:p>
          <a:p>
            <a:pPr algn="just"/>
            <a:endParaRPr lang="it-IT" b="0"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Sacramental</a:t>
            </a:r>
          </a:p>
        </p:txBody>
      </p:sp>
      <p:sp>
        <p:nvSpPr>
          <p:cNvPr id="8" name="Subtítulo 7"/>
          <p:cNvSpPr>
            <a:spLocks noGrp="1"/>
          </p:cNvSpPr>
          <p:nvPr>
            <p:ph type="subTitle" idx="1"/>
          </p:nvPr>
        </p:nvSpPr>
        <p:spPr>
          <a:xfrm>
            <a:off x="1331640" y="1196752"/>
            <a:ext cx="7632848" cy="5616624"/>
          </a:xfrm>
        </p:spPr>
        <p:txBody>
          <a:bodyPr>
            <a:normAutofit/>
          </a:bodyPr>
          <a:lstStyle/>
          <a:p>
            <a:pPr algn="just"/>
            <a:r>
              <a:rPr lang="it-IT" b="0" dirty="0">
                <a:solidFill>
                  <a:schemeClr val="tx1"/>
                </a:solidFill>
              </a:rPr>
              <a:t>Na liturgia eucarística atingimos o ponto alto da celebração. Durante ela a Igreja irá tornar presente o sacrifício que Cristo fez para nossa salvação. Não se trata de outro sacrifício, mas sim de trazer à nossa realidade a salvação que Deus nos deu. Durante esta parte a Igreja eleva ao Pai, por Cristo, sua oferta e Cristo dá-se como oferta por nós ao Pai, trazendo-nos graças e bênçãos para nossas vidas.</a:t>
            </a:r>
          </a:p>
          <a:p>
            <a:pPr algn="just"/>
            <a:r>
              <a:rPr lang="it-IT" b="0" dirty="0">
                <a:solidFill>
                  <a:schemeClr val="tx1"/>
                </a:solidFill>
              </a:rPr>
              <a:t>É durante a </a:t>
            </a:r>
            <a:r>
              <a:rPr lang="it-IT" dirty="0">
                <a:solidFill>
                  <a:schemeClr val="tx1"/>
                </a:solidFill>
              </a:rPr>
              <a:t>liturgia eucarística</a:t>
            </a:r>
            <a:r>
              <a:rPr lang="it-IT" b="0" dirty="0">
                <a:solidFill>
                  <a:schemeClr val="tx1"/>
                </a:solidFill>
              </a:rPr>
              <a:t> que podemos entender a </a:t>
            </a:r>
            <a:r>
              <a:rPr lang="it-IT" dirty="0">
                <a:solidFill>
                  <a:schemeClr val="tx1"/>
                </a:solidFill>
              </a:rPr>
              <a:t>missa como uma ceia</a:t>
            </a:r>
            <a:r>
              <a:rPr lang="it-IT" b="0" dirty="0">
                <a:solidFill>
                  <a:schemeClr val="tx1"/>
                </a:solidFill>
              </a:rPr>
              <a:t>, pois afinal de contas nela podemos enxergar todos os </a:t>
            </a:r>
            <a:r>
              <a:rPr lang="it-IT" dirty="0">
                <a:solidFill>
                  <a:schemeClr val="tx1"/>
                </a:solidFill>
              </a:rPr>
              <a:t>elementos</a:t>
            </a:r>
            <a:r>
              <a:rPr lang="it-IT" b="0" dirty="0">
                <a:solidFill>
                  <a:schemeClr val="tx1"/>
                </a:solidFill>
              </a:rPr>
              <a:t> que compõem uma: temos </a:t>
            </a:r>
            <a:r>
              <a:rPr lang="it-IT" dirty="0">
                <a:solidFill>
                  <a:schemeClr val="tx1"/>
                </a:solidFill>
              </a:rPr>
              <a:t>a mesa</a:t>
            </a:r>
            <a:r>
              <a:rPr lang="it-IT" b="0" dirty="0">
                <a:solidFill>
                  <a:schemeClr val="tx1"/>
                </a:solidFill>
              </a:rPr>
              <a:t> - mais propriamente a </a:t>
            </a:r>
            <a:r>
              <a:rPr lang="it-IT" dirty="0">
                <a:solidFill>
                  <a:schemeClr val="tx1"/>
                </a:solidFill>
              </a:rPr>
              <a:t>mesa da Palavra</a:t>
            </a:r>
            <a:r>
              <a:rPr lang="it-IT" b="0" dirty="0">
                <a:solidFill>
                  <a:schemeClr val="tx1"/>
                </a:solidFill>
              </a:rPr>
              <a:t> e a </a:t>
            </a:r>
            <a:r>
              <a:rPr lang="it-IT" dirty="0">
                <a:solidFill>
                  <a:schemeClr val="tx1"/>
                </a:solidFill>
              </a:rPr>
              <a:t>mesa do pão</a:t>
            </a:r>
            <a:r>
              <a:rPr lang="it-IT" b="0" dirty="0">
                <a:solidFill>
                  <a:schemeClr val="tx1"/>
                </a:solidFill>
              </a:rPr>
              <a:t>. Temos o </a:t>
            </a:r>
            <a:r>
              <a:rPr lang="it-IT" dirty="0">
                <a:solidFill>
                  <a:schemeClr val="tx1"/>
                </a:solidFill>
              </a:rPr>
              <a:t>pão e o vinho</a:t>
            </a:r>
            <a:r>
              <a:rPr lang="it-IT" b="0" dirty="0">
                <a:solidFill>
                  <a:schemeClr val="tx1"/>
                </a:solidFill>
              </a:rPr>
              <a:t>, ou seja, o </a:t>
            </a:r>
            <a:r>
              <a:rPr lang="it-IT" dirty="0">
                <a:solidFill>
                  <a:schemeClr val="tx1"/>
                </a:solidFill>
              </a:rPr>
              <a:t>alimento sólido e líquido</a:t>
            </a:r>
            <a:r>
              <a:rPr lang="it-IT" b="0" dirty="0">
                <a:solidFill>
                  <a:schemeClr val="tx1"/>
                </a:solidFill>
              </a:rPr>
              <a:t> presentes em qualquer ceia. Tudo conforme o espírito da ceia pascal judaica, em que Cristo instituiu a eucaristia.</a:t>
            </a:r>
          </a:p>
          <a:p>
            <a:pPr algn="just"/>
            <a:r>
              <a:rPr lang="it-IT" b="0" dirty="0">
                <a:solidFill>
                  <a:schemeClr val="tx1"/>
                </a:solidFill>
              </a:rPr>
              <a:t>E de fato, a Eucaristia no início da Igreja era celebrada em uma ceia fraterna. Porém foram ocorrendo alguns abusos, como Paulo os sinaliza na Primeira Carta aos Coríntios. Aos poucos foi sendo inserida a celebração da palavra de Deus antes da ceia fraterna e da consagração. Já no século II a liturgia da Missa apresentava o esquema que possui hoje em dia.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332657"/>
            <a:ext cx="7200800" cy="864095"/>
          </a:xfrm>
        </p:spPr>
        <p:txBody>
          <a:bodyPr>
            <a:normAutofit/>
          </a:bodyPr>
          <a:lstStyle/>
          <a:p>
            <a:pPr algn="ctr"/>
            <a:r>
              <a:rPr lang="pt-BR" sz="4400" dirty="0">
                <a:latin typeface="Aharoni" pitchFamily="2" charset="-79"/>
                <a:cs typeface="Aharoni" pitchFamily="2" charset="-79"/>
              </a:rPr>
              <a:t>Liturgia</a:t>
            </a:r>
          </a:p>
        </p:txBody>
      </p:sp>
      <p:sp>
        <p:nvSpPr>
          <p:cNvPr id="8" name="Subtítulo 7"/>
          <p:cNvSpPr>
            <a:spLocks noGrp="1"/>
          </p:cNvSpPr>
          <p:nvPr>
            <p:ph type="subTitle" idx="1"/>
          </p:nvPr>
        </p:nvSpPr>
        <p:spPr>
          <a:xfrm>
            <a:off x="1259632" y="1700808"/>
            <a:ext cx="7704856" cy="5040560"/>
          </a:xfrm>
        </p:spPr>
        <p:txBody>
          <a:bodyPr>
            <a:normAutofit/>
          </a:bodyPr>
          <a:lstStyle/>
          <a:p>
            <a:pPr algn="just"/>
            <a:r>
              <a:rPr lang="it-IT" sz="2400" b="0" dirty="0">
                <a:solidFill>
                  <a:schemeClr val="tx1"/>
                </a:solidFill>
              </a:rPr>
              <a:t>A palavra </a:t>
            </a:r>
            <a:r>
              <a:rPr lang="it-IT" sz="2400" dirty="0">
                <a:solidFill>
                  <a:schemeClr val="tx1"/>
                </a:solidFill>
              </a:rPr>
              <a:t>"liturgia"</a:t>
            </a:r>
            <a:r>
              <a:rPr lang="it-IT" sz="2400" b="0" dirty="0">
                <a:solidFill>
                  <a:schemeClr val="tx1"/>
                </a:solidFill>
              </a:rPr>
              <a:t> é uma palavra da língua grega: </a:t>
            </a:r>
            <a:r>
              <a:rPr lang="it-IT" sz="2400" dirty="0">
                <a:solidFill>
                  <a:schemeClr val="tx1"/>
                </a:solidFill>
              </a:rPr>
              <a:t>LEITURGUIA</a:t>
            </a:r>
            <a:r>
              <a:rPr lang="it-IT" sz="2400" b="0" dirty="0">
                <a:solidFill>
                  <a:schemeClr val="tx1"/>
                </a:solidFill>
              </a:rPr>
              <a:t> de leiton-érgon que significa </a:t>
            </a:r>
            <a:r>
              <a:rPr lang="it-IT" sz="2400" dirty="0">
                <a:solidFill>
                  <a:schemeClr val="tx1"/>
                </a:solidFill>
              </a:rPr>
              <a:t>"ação do povo"</a:t>
            </a:r>
            <a:r>
              <a:rPr lang="it-IT" sz="2400" b="0" dirty="0">
                <a:solidFill>
                  <a:schemeClr val="tx1"/>
                </a:solidFill>
              </a:rPr>
              <a:t>, </a:t>
            </a:r>
            <a:r>
              <a:rPr lang="it-IT" sz="2400" dirty="0">
                <a:solidFill>
                  <a:schemeClr val="tx1"/>
                </a:solidFill>
              </a:rPr>
              <a:t>"serviço da parte do povo e em favor do povo"</a:t>
            </a:r>
            <a:r>
              <a:rPr lang="it-IT" sz="2400" b="0" dirty="0">
                <a:solidFill>
                  <a:schemeClr val="tx1"/>
                </a:solidFill>
              </a:rPr>
              <a:t>. Na tradição cristã, ele quer significar que o povo de Deus torna parte na </a:t>
            </a:r>
            <a:r>
              <a:rPr lang="it-IT" sz="2400" dirty="0">
                <a:solidFill>
                  <a:schemeClr val="tx1"/>
                </a:solidFill>
              </a:rPr>
              <a:t>"obra de Deus"</a:t>
            </a:r>
            <a:r>
              <a:rPr lang="it-IT" sz="2400" b="0" dirty="0">
                <a:solidFill>
                  <a:schemeClr val="tx1"/>
                </a:solidFill>
              </a:rPr>
              <a:t>. Pela Liturgia, Cristo, nosso redentor e sumo sacerdote, continua em sua Igreja, com ela e por ela, a obra de nossa redenção.</a:t>
            </a:r>
          </a:p>
          <a:p>
            <a:pPr algn="just"/>
            <a:r>
              <a:rPr lang="es-AR" sz="2400" b="0" i="1" dirty="0">
                <a:solidFill>
                  <a:schemeClr val="tx1"/>
                </a:solidFill>
              </a:rPr>
              <a:t>"Liturgia é </a:t>
            </a:r>
            <a:r>
              <a:rPr lang="es-AR" sz="2400" b="0" i="1" dirty="0" err="1">
                <a:solidFill>
                  <a:schemeClr val="tx1"/>
                </a:solidFill>
              </a:rPr>
              <a:t>uma</a:t>
            </a:r>
            <a:r>
              <a:rPr lang="es-AR" sz="2400" b="0" i="1" dirty="0">
                <a:solidFill>
                  <a:schemeClr val="tx1"/>
                </a:solidFill>
              </a:rPr>
              <a:t> </a:t>
            </a:r>
            <a:r>
              <a:rPr lang="es-AR" sz="2400" b="0" i="1" dirty="0" err="1">
                <a:solidFill>
                  <a:schemeClr val="tx1"/>
                </a:solidFill>
              </a:rPr>
              <a:t>ação</a:t>
            </a:r>
            <a:r>
              <a:rPr lang="es-AR" sz="2400" b="0" i="1" dirty="0">
                <a:solidFill>
                  <a:schemeClr val="tx1"/>
                </a:solidFill>
              </a:rPr>
              <a:t> sagrada, </a:t>
            </a:r>
            <a:r>
              <a:rPr lang="es-AR" sz="2400" b="0" i="1" dirty="0" err="1">
                <a:solidFill>
                  <a:schemeClr val="tx1"/>
                </a:solidFill>
              </a:rPr>
              <a:t>através</a:t>
            </a:r>
            <a:r>
              <a:rPr lang="es-AR" sz="2400" b="0" i="1" dirty="0">
                <a:solidFill>
                  <a:schemeClr val="tx1"/>
                </a:solidFill>
              </a:rPr>
              <a:t> da </a:t>
            </a:r>
            <a:r>
              <a:rPr lang="es-AR" sz="2400" b="0" i="1" dirty="0" err="1">
                <a:solidFill>
                  <a:schemeClr val="tx1"/>
                </a:solidFill>
              </a:rPr>
              <a:t>qual</a:t>
            </a:r>
            <a:r>
              <a:rPr lang="es-AR" sz="2400" b="0" i="1" dirty="0">
                <a:solidFill>
                  <a:schemeClr val="tx1"/>
                </a:solidFill>
              </a:rPr>
              <a:t>, </a:t>
            </a:r>
            <a:r>
              <a:rPr lang="es-AR" sz="2400" b="0" i="1" dirty="0" err="1">
                <a:solidFill>
                  <a:schemeClr val="tx1"/>
                </a:solidFill>
              </a:rPr>
              <a:t>com</a:t>
            </a:r>
            <a:r>
              <a:rPr lang="es-AR" sz="2400" b="0" i="1" dirty="0">
                <a:solidFill>
                  <a:schemeClr val="tx1"/>
                </a:solidFill>
              </a:rPr>
              <a:t> ritos, </a:t>
            </a:r>
            <a:r>
              <a:rPr lang="es-AR" sz="2400" b="0" i="1" dirty="0" err="1">
                <a:solidFill>
                  <a:schemeClr val="tx1"/>
                </a:solidFill>
              </a:rPr>
              <a:t>na</a:t>
            </a:r>
            <a:r>
              <a:rPr lang="es-AR" sz="2400" b="0" i="1" dirty="0">
                <a:solidFill>
                  <a:schemeClr val="tx1"/>
                </a:solidFill>
              </a:rPr>
              <a:t> </a:t>
            </a:r>
            <a:r>
              <a:rPr lang="es-AR" sz="2400" b="0" i="1" dirty="0" err="1">
                <a:solidFill>
                  <a:schemeClr val="tx1"/>
                </a:solidFill>
              </a:rPr>
              <a:t>Igreja</a:t>
            </a:r>
            <a:r>
              <a:rPr lang="es-AR" sz="2400" b="0" i="1" dirty="0">
                <a:solidFill>
                  <a:schemeClr val="tx1"/>
                </a:solidFill>
              </a:rPr>
              <a:t> e pela </a:t>
            </a:r>
            <a:r>
              <a:rPr lang="es-AR" sz="2400" b="0" i="1" dirty="0" err="1">
                <a:solidFill>
                  <a:schemeClr val="tx1"/>
                </a:solidFill>
              </a:rPr>
              <a:t>Igreja</a:t>
            </a:r>
            <a:r>
              <a:rPr lang="es-AR" sz="2400" b="0" i="1" dirty="0">
                <a:solidFill>
                  <a:schemeClr val="tx1"/>
                </a:solidFill>
              </a:rPr>
              <a:t>, se </a:t>
            </a:r>
            <a:r>
              <a:rPr lang="es-AR" sz="2400" b="0" i="1" dirty="0" err="1">
                <a:solidFill>
                  <a:schemeClr val="tx1"/>
                </a:solidFill>
              </a:rPr>
              <a:t>exerce</a:t>
            </a:r>
            <a:r>
              <a:rPr lang="es-AR" sz="2400" b="0" i="1" dirty="0">
                <a:solidFill>
                  <a:schemeClr val="tx1"/>
                </a:solidFill>
              </a:rPr>
              <a:t> e prolonga a obra sacerdotal de Cristo, que </a:t>
            </a:r>
            <a:r>
              <a:rPr lang="es-AR" sz="2400" b="0" i="1" dirty="0" err="1">
                <a:solidFill>
                  <a:schemeClr val="tx1"/>
                </a:solidFill>
              </a:rPr>
              <a:t>tem</a:t>
            </a:r>
            <a:r>
              <a:rPr lang="es-AR" sz="2400" b="0" i="1" dirty="0">
                <a:solidFill>
                  <a:schemeClr val="tx1"/>
                </a:solidFill>
              </a:rPr>
              <a:t> por objetivos a </a:t>
            </a:r>
            <a:r>
              <a:rPr lang="es-AR" sz="2400" b="0" i="1" dirty="0" err="1">
                <a:solidFill>
                  <a:schemeClr val="tx1"/>
                </a:solidFill>
              </a:rPr>
              <a:t>santificação</a:t>
            </a:r>
            <a:r>
              <a:rPr lang="es-AR" sz="2400" b="0" i="1" dirty="0">
                <a:solidFill>
                  <a:schemeClr val="tx1"/>
                </a:solidFill>
              </a:rPr>
              <a:t> dos </a:t>
            </a:r>
            <a:r>
              <a:rPr lang="es-AR" sz="2400" b="0" i="1" dirty="0" err="1">
                <a:solidFill>
                  <a:schemeClr val="tx1"/>
                </a:solidFill>
              </a:rPr>
              <a:t>homens</a:t>
            </a:r>
            <a:r>
              <a:rPr lang="es-AR" sz="2400" b="0" i="1" dirty="0">
                <a:solidFill>
                  <a:schemeClr val="tx1"/>
                </a:solidFill>
              </a:rPr>
              <a:t> e a </a:t>
            </a:r>
            <a:r>
              <a:rPr lang="es-AR" sz="2400" b="0" i="1" dirty="0" err="1">
                <a:solidFill>
                  <a:schemeClr val="tx1"/>
                </a:solidFill>
              </a:rPr>
              <a:t>glorificação</a:t>
            </a:r>
            <a:r>
              <a:rPr lang="es-AR" sz="2400" b="0" i="1" dirty="0">
                <a:solidFill>
                  <a:schemeClr val="tx1"/>
                </a:solidFill>
              </a:rPr>
              <a:t> de Deus" (SC 7).</a:t>
            </a:r>
            <a:endParaRPr lang="it-IT" sz="2400" b="0" dirty="0">
              <a:solidFill>
                <a:schemeClr val="tx1"/>
              </a:solidFill>
            </a:endParaRPr>
          </a:p>
          <a:p>
            <a:pPr algn="just"/>
            <a:endParaRPr lang="pt-BR" sz="2400" b="0" dirty="0">
              <a:solidFill>
                <a:schemeClr val="tx1"/>
              </a:solidFill>
              <a:latin typeface="Aharoni" pitchFamily="2" charset="-79"/>
              <a:cs typeface="Aharoni" pitchFamily="2" charset="-79"/>
            </a:endParaRPr>
          </a:p>
          <a:p>
            <a:endParaRPr lang="pt-BR" sz="2400" dirty="0">
              <a:solidFill>
                <a:schemeClr val="accent4">
                  <a:lumMod val="60000"/>
                  <a:lumOff val="40000"/>
                </a:schemeClr>
              </a:solidFill>
              <a:latin typeface="Aharoni" pitchFamily="2" charset="-79"/>
              <a:cs typeface="Aharoni" pitchFamily="2" charset="-79"/>
            </a:endParaRPr>
          </a:p>
          <a:p>
            <a:pPr algn="r"/>
            <a:endParaRPr lang="pt-BR" sz="2400" b="1" dirty="0">
              <a:solidFill>
                <a:schemeClr val="tx1"/>
              </a:solidFill>
              <a:latin typeface="Constantia" pitchFamily="18" charset="0"/>
              <a:cs typeface="Aharoni" pitchFamily="2" charset="-79"/>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Sacramental</a:t>
            </a:r>
          </a:p>
        </p:txBody>
      </p:sp>
      <p:sp>
        <p:nvSpPr>
          <p:cNvPr id="8" name="Subtítulo 7"/>
          <p:cNvSpPr>
            <a:spLocks noGrp="1"/>
          </p:cNvSpPr>
          <p:nvPr>
            <p:ph type="subTitle" idx="1"/>
          </p:nvPr>
        </p:nvSpPr>
        <p:spPr>
          <a:xfrm>
            <a:off x="1331640" y="1196752"/>
            <a:ext cx="7632848" cy="5616624"/>
          </a:xfrm>
        </p:spPr>
        <p:txBody>
          <a:bodyPr>
            <a:normAutofit/>
          </a:bodyPr>
          <a:lstStyle/>
          <a:p>
            <a:pPr algn="just"/>
            <a:r>
              <a:rPr lang="it-IT" b="0" dirty="0">
                <a:solidFill>
                  <a:schemeClr val="tx1"/>
                </a:solidFill>
              </a:rPr>
              <a:t>Após essa lembrança de que a Missa também é uma ceia, podemos nos questionar sobre o sentido de uma ceia, desde o cafezinho oferecido ao visitante até o mais requintado jantar diplomático. Uma ceia significa, entre outros: festa, encontro, união, amor, comunhão, comemoração, homenagem, amizade, presença, confraternização, diálogo, ou seja, vida. Aplicando esses aspectos a Missa, entenderemos o seu significado, principalmente quando vemos que é o próprio Deus que se dá em alimento. Vemos que a Missa também é um convívio no Senhor.</a:t>
            </a:r>
          </a:p>
          <a:p>
            <a:pPr algn="just"/>
            <a:r>
              <a:rPr lang="it-IT" b="0" dirty="0">
                <a:solidFill>
                  <a:schemeClr val="tx1"/>
                </a:solidFill>
              </a:rPr>
              <a:t>A liturgia eucarística divide-se em: </a:t>
            </a:r>
            <a:r>
              <a:rPr lang="it-IT" dirty="0">
                <a:solidFill>
                  <a:schemeClr val="tx1"/>
                </a:solidFill>
              </a:rPr>
              <a:t>apresentação das oferendas, oração eucarística e rito da comunhão.</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Sacramental</a:t>
            </a:r>
          </a:p>
        </p:txBody>
      </p:sp>
      <p:sp>
        <p:nvSpPr>
          <p:cNvPr id="8" name="Subtítulo 7"/>
          <p:cNvSpPr>
            <a:spLocks noGrp="1"/>
          </p:cNvSpPr>
          <p:nvPr>
            <p:ph type="subTitle" idx="1"/>
          </p:nvPr>
        </p:nvSpPr>
        <p:spPr>
          <a:xfrm>
            <a:off x="1331640" y="1196752"/>
            <a:ext cx="7632848" cy="5616624"/>
          </a:xfrm>
        </p:spPr>
        <p:txBody>
          <a:bodyPr>
            <a:normAutofit fontScale="92500" lnSpcReduction="10000"/>
          </a:bodyPr>
          <a:lstStyle/>
          <a:p>
            <a:pPr algn="just"/>
            <a:r>
              <a:rPr lang="it-IT" dirty="0">
                <a:solidFill>
                  <a:srgbClr val="FF0000"/>
                </a:solidFill>
              </a:rPr>
              <a:t>1. Apresentação das Oferendas</a:t>
            </a:r>
          </a:p>
          <a:p>
            <a:pPr algn="just"/>
            <a:r>
              <a:rPr lang="it-IT" b="0" dirty="0">
                <a:solidFill>
                  <a:schemeClr val="tx1"/>
                </a:solidFill>
              </a:rPr>
              <a:t>Apesar de conhecida como ofertório, esta parte da Missa é apenas uma apresentação dos dons que serão ofertados junto com o Cristo durante a consagração. Devido ao fato de maioria das Missas essa parte ser cantada não podemos ver o que acontece durante esse momento. Conhecendo esses aspectos poderemos dar mais sentido à celebração.</a:t>
            </a:r>
          </a:p>
          <a:p>
            <a:pPr algn="just"/>
            <a:r>
              <a:rPr lang="it-IT" b="0" dirty="0">
                <a:solidFill>
                  <a:schemeClr val="tx1"/>
                </a:solidFill>
              </a:rPr>
              <a:t>Analisemos inicialmente os elementos do ofertório: o pão o vinho e a água. O que significam? De fato foram os elementos utilizados por Cristo na última ceia, mas eles possuem todo um significado especial: </a:t>
            </a:r>
            <a:br>
              <a:rPr lang="it-IT" b="0" dirty="0">
                <a:solidFill>
                  <a:schemeClr val="tx1"/>
                </a:solidFill>
              </a:rPr>
            </a:br>
            <a:r>
              <a:rPr lang="it-IT" b="0" dirty="0">
                <a:solidFill>
                  <a:schemeClr val="tx1"/>
                </a:solidFill>
              </a:rPr>
              <a:t>1) o pão e o vinho representam a vida do homem, o que ele é, uma vez que ninguém vive sem comer nem beber; </a:t>
            </a:r>
          </a:p>
          <a:p>
            <a:pPr algn="just"/>
            <a:r>
              <a:rPr lang="it-IT" b="0" dirty="0">
                <a:solidFill>
                  <a:schemeClr val="tx1"/>
                </a:solidFill>
              </a:rPr>
              <a:t>2) representam também o que o homem faz, pois ninguém vai à roça colher pão nem na fonte buscar vinho; </a:t>
            </a:r>
          </a:p>
          <a:p>
            <a:pPr algn="just"/>
            <a:r>
              <a:rPr lang="it-IT" b="0" dirty="0">
                <a:solidFill>
                  <a:schemeClr val="tx1"/>
                </a:solidFill>
              </a:rPr>
              <a:t>3) em Cristo o pão e o vinho adquirem um novo significado, tornando-se o Corpo e o Sangue de Cristo. Como podemos ver, o que o homem é, e o que o homem faz adquirem um novo sentido em Jesus Cristo.</a:t>
            </a:r>
          </a:p>
          <a:p>
            <a:pPr algn="just"/>
            <a:r>
              <a:rPr lang="it-IT" b="0" dirty="0">
                <a:solidFill>
                  <a:schemeClr val="tx1"/>
                </a:solidFill>
              </a:rPr>
              <a:t>E a água? Durante a apresentação das oferendas, o sacerdote mergulha algumas gotas de água no vinho. E o porquê disso? Sabemos que no tempo de Jesus os judeus bebiam vinho diluído em um pouco de água, e certamente Cristo também devia fazê-lo, pois era verdadeiramente homem. Por outro lado, a água quando misturada ao vinho adquire a cor e o sabor deste. Ora, as gotas de água representam a humanidade que se transforma quando diluída em Cristo.</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Sacramental</a:t>
            </a:r>
          </a:p>
        </p:txBody>
      </p:sp>
      <p:sp>
        <p:nvSpPr>
          <p:cNvPr id="8" name="Subtítulo 7"/>
          <p:cNvSpPr>
            <a:spLocks noGrp="1"/>
          </p:cNvSpPr>
          <p:nvPr>
            <p:ph type="subTitle" idx="1"/>
          </p:nvPr>
        </p:nvSpPr>
        <p:spPr>
          <a:xfrm>
            <a:off x="1259632" y="1196752"/>
            <a:ext cx="7704856" cy="5616624"/>
          </a:xfrm>
        </p:spPr>
        <p:txBody>
          <a:bodyPr>
            <a:normAutofit/>
          </a:bodyPr>
          <a:lstStyle/>
          <a:p>
            <a:pPr algn="just"/>
            <a:r>
              <a:rPr lang="it-IT" b="0" i="1" dirty="0">
                <a:solidFill>
                  <a:schemeClr val="tx1"/>
                </a:solidFill>
              </a:rPr>
              <a:t>Os tempos da preparação das oferendas:</a:t>
            </a:r>
            <a:endParaRPr lang="it-IT" b="0" dirty="0">
              <a:solidFill>
                <a:schemeClr val="tx1"/>
              </a:solidFill>
            </a:endParaRPr>
          </a:p>
          <a:p>
            <a:pPr algn="just"/>
            <a:r>
              <a:rPr lang="it-IT" u="sng" dirty="0">
                <a:solidFill>
                  <a:srgbClr val="FF0000"/>
                </a:solidFill>
              </a:rPr>
              <a:t>a) Preparação do altar</a:t>
            </a:r>
            <a:endParaRPr lang="it-IT" dirty="0">
              <a:solidFill>
                <a:srgbClr val="FF0000"/>
              </a:solidFill>
            </a:endParaRPr>
          </a:p>
          <a:p>
            <a:pPr algn="just"/>
            <a:r>
              <a:rPr lang="it-IT" i="1" dirty="0">
                <a:solidFill>
                  <a:schemeClr val="tx1"/>
                </a:solidFill>
              </a:rPr>
              <a:t>“Em primeiro lugar prepara-se o altar ou a mesa do Senhor, que é o centro de toda liturgia eucarística, colocando-se nele o corporal, o purificatório, o cálice e o missal, a não ser que se prepare na credência”(IGMR 49).</a:t>
            </a:r>
            <a:endParaRPr lang="it-IT" dirty="0">
              <a:solidFill>
                <a:schemeClr val="tx1"/>
              </a:solidFill>
            </a:endParaRPr>
          </a:p>
          <a:p>
            <a:pPr algn="just"/>
            <a:r>
              <a:rPr lang="it-IT" u="sng" dirty="0">
                <a:solidFill>
                  <a:srgbClr val="FF0000"/>
                </a:solidFill>
              </a:rPr>
              <a:t>b) Procissão das oferendas</a:t>
            </a:r>
            <a:endParaRPr lang="it-IT" dirty="0">
              <a:solidFill>
                <a:srgbClr val="FF0000"/>
              </a:solidFill>
            </a:endParaRPr>
          </a:p>
          <a:p>
            <a:pPr algn="just"/>
            <a:r>
              <a:rPr lang="it-IT" b="0" dirty="0">
                <a:solidFill>
                  <a:schemeClr val="tx1"/>
                </a:solidFill>
              </a:rPr>
              <a:t>Neste momento, trazem-se os dons em forma de procissão. Lembrando que o pão e o vinho representam o que é o homem e o que ele faz, esta procissão deve revestir-se do sentimento de doação, ao invés de ser apenas uma entrega da água e do vinho ao sacerdote.</a:t>
            </a:r>
          </a:p>
          <a:p>
            <a:pPr algn="just"/>
            <a:r>
              <a:rPr lang="it-IT" u="sng" dirty="0">
                <a:solidFill>
                  <a:srgbClr val="FF0000"/>
                </a:solidFill>
              </a:rPr>
              <a:t>c) Apresentação das oferendas a Deus</a:t>
            </a:r>
            <a:endParaRPr lang="it-IT" dirty="0">
              <a:solidFill>
                <a:srgbClr val="FF0000"/>
              </a:solidFill>
            </a:endParaRPr>
          </a:p>
          <a:p>
            <a:pPr algn="just"/>
            <a:r>
              <a:rPr lang="it-IT" b="0" dirty="0">
                <a:solidFill>
                  <a:schemeClr val="tx1"/>
                </a:solidFill>
              </a:rPr>
              <a:t>O sacerdote apresenta a Deus as oferendas através da fórmula: </a:t>
            </a:r>
            <a:r>
              <a:rPr lang="it-IT" i="1" dirty="0">
                <a:solidFill>
                  <a:schemeClr val="tx1"/>
                </a:solidFill>
              </a:rPr>
              <a:t>Bendito sejais...</a:t>
            </a:r>
            <a:r>
              <a:rPr lang="it-IT" b="0" dirty="0">
                <a:solidFill>
                  <a:schemeClr val="tx1"/>
                </a:solidFill>
              </a:rPr>
              <a:t> e o povo aclama: </a:t>
            </a:r>
            <a:r>
              <a:rPr lang="it-IT" i="1" dirty="0">
                <a:solidFill>
                  <a:schemeClr val="tx1"/>
                </a:solidFill>
              </a:rPr>
              <a:t>Bendito seja Deus para sempre!</a:t>
            </a:r>
            <a:r>
              <a:rPr lang="it-IT" b="0" dirty="0">
                <a:solidFill>
                  <a:schemeClr val="tx1"/>
                </a:solidFill>
              </a:rPr>
              <a:t> Este momento passa despercebido da maioria das pessoas devido ao canto do ofertório. O ideal seria que todo o povo participasse desse momento, sendo o canto usado apenas durante a procissão e a coleta fosse feita sem as pessoas saírem de seus locais. O canto não é proibido, mas deve procurar durar exatamente o tempo da apresentação das oferendas, para que o sacerdote não fique esperando para dar prosseguimento à celebração.</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Sacramental</a:t>
            </a:r>
          </a:p>
        </p:txBody>
      </p:sp>
      <p:sp>
        <p:nvSpPr>
          <p:cNvPr id="8" name="Subtítulo 7"/>
          <p:cNvSpPr>
            <a:spLocks noGrp="1"/>
          </p:cNvSpPr>
          <p:nvPr>
            <p:ph type="subTitle" idx="1"/>
          </p:nvPr>
        </p:nvSpPr>
        <p:spPr>
          <a:xfrm>
            <a:off x="1331640" y="1196752"/>
            <a:ext cx="7632848" cy="5616624"/>
          </a:xfrm>
        </p:spPr>
        <p:txBody>
          <a:bodyPr>
            <a:normAutofit/>
          </a:bodyPr>
          <a:lstStyle/>
          <a:p>
            <a:pPr algn="just"/>
            <a:r>
              <a:rPr lang="it-IT" u="sng" dirty="0">
                <a:solidFill>
                  <a:srgbClr val="FF0000"/>
                </a:solidFill>
              </a:rPr>
              <a:t>d) A coleta do ofertório</a:t>
            </a:r>
            <a:endParaRPr lang="it-IT" dirty="0">
              <a:solidFill>
                <a:srgbClr val="FF0000"/>
              </a:solidFill>
            </a:endParaRPr>
          </a:p>
          <a:p>
            <a:pPr algn="just"/>
            <a:r>
              <a:rPr lang="it-IT" b="0" dirty="0">
                <a:solidFill>
                  <a:schemeClr val="tx1"/>
                </a:solidFill>
              </a:rPr>
              <a:t>Já nas sinagogas hebraicas, após a celebração da Palavra de Deus, as pessoas costumavam deixar alguma oferta para auxiliar as pessoas pobres. E de fato, este momento do ofertório só tem sentido se reflete nossa atitude interior de dispormos os nossos dons em favor do próximo. Aqui, o que importa não é a quantidade, mas sim o nosso desejo de assim como Cristo, nos darmos pelo próximo. Representa o nosso desejo de aos poucos, deixarmos de celebrar a eucaristia para nos tornarmos eucaristia. </a:t>
            </a:r>
          </a:p>
          <a:p>
            <a:pPr algn="just"/>
            <a:r>
              <a:rPr lang="it-IT" u="sng" dirty="0">
                <a:solidFill>
                  <a:srgbClr val="FF0000"/>
                </a:solidFill>
              </a:rPr>
              <a:t>e) O lavar as mãos</a:t>
            </a:r>
            <a:endParaRPr lang="it-IT" dirty="0">
              <a:solidFill>
                <a:srgbClr val="FF0000"/>
              </a:solidFill>
            </a:endParaRPr>
          </a:p>
          <a:p>
            <a:pPr algn="just"/>
            <a:r>
              <a:rPr lang="it-IT" b="0" dirty="0">
                <a:solidFill>
                  <a:schemeClr val="tx1"/>
                </a:solidFill>
              </a:rPr>
              <a:t>Após o sacerdote apresentar as oferendas ele lava suas mãos. Antigamente, quando as pessoas traziam os elementos da celebração de suas casas, este gesto tinha caráter utilitário, pois após pegar os produtos do campo era necessário que lavasse as mãos. Hoje em dia este gesto representa a atitude, por parte do sacerdote, de tornar-se puro para celebrar dignamente a eucaristia.</a:t>
            </a:r>
          </a:p>
          <a:p>
            <a:pPr algn="just"/>
            <a:endParaRPr lang="it-IT" b="0"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Sacramental</a:t>
            </a:r>
          </a:p>
        </p:txBody>
      </p:sp>
      <p:sp>
        <p:nvSpPr>
          <p:cNvPr id="8" name="Subtítulo 7"/>
          <p:cNvSpPr>
            <a:spLocks noGrp="1"/>
          </p:cNvSpPr>
          <p:nvPr>
            <p:ph type="subTitle" idx="1"/>
          </p:nvPr>
        </p:nvSpPr>
        <p:spPr>
          <a:xfrm>
            <a:off x="1403648" y="1196752"/>
            <a:ext cx="7560840" cy="5616624"/>
          </a:xfrm>
        </p:spPr>
        <p:txBody>
          <a:bodyPr>
            <a:normAutofit/>
          </a:bodyPr>
          <a:lstStyle/>
          <a:p>
            <a:pPr algn="just"/>
            <a:r>
              <a:rPr lang="it-IT" u="sng" dirty="0">
                <a:solidFill>
                  <a:srgbClr val="FF0000"/>
                </a:solidFill>
              </a:rPr>
              <a:t>f) O Orai Irmãos...</a:t>
            </a:r>
            <a:endParaRPr lang="it-IT" dirty="0">
              <a:solidFill>
                <a:srgbClr val="FF0000"/>
              </a:solidFill>
            </a:endParaRPr>
          </a:p>
          <a:p>
            <a:pPr algn="just"/>
            <a:r>
              <a:rPr lang="it-IT" b="0" dirty="0">
                <a:solidFill>
                  <a:schemeClr val="tx1"/>
                </a:solidFill>
              </a:rPr>
              <a:t>Agora o sacerdote convida toda assembléia a unir suas orações à ação de graças do sacerdote.</a:t>
            </a:r>
          </a:p>
          <a:p>
            <a:pPr algn="just"/>
            <a:r>
              <a:rPr lang="it-IT" u="sng" dirty="0">
                <a:solidFill>
                  <a:srgbClr val="FF0000"/>
                </a:solidFill>
              </a:rPr>
              <a:t>g) Oração sobre as Oferendas</a:t>
            </a:r>
            <a:endParaRPr lang="it-IT" dirty="0">
              <a:solidFill>
                <a:srgbClr val="FF0000"/>
              </a:solidFill>
            </a:endParaRPr>
          </a:p>
          <a:p>
            <a:pPr algn="just"/>
            <a:r>
              <a:rPr lang="it-IT" b="0" dirty="0">
                <a:solidFill>
                  <a:schemeClr val="tx1"/>
                </a:solidFill>
              </a:rPr>
              <a:t>Esta oração coleta os motivos da ação de graças e lança no que segue, ou seja, a oração eucarística. Sempre muito rica, deve ser acompanhada com muita atenção e confirmada com o nosso </a:t>
            </a:r>
            <a:r>
              <a:rPr lang="it-IT" i="1" dirty="0">
                <a:solidFill>
                  <a:schemeClr val="tx1"/>
                </a:solidFill>
              </a:rPr>
              <a:t>amém!</a:t>
            </a:r>
            <a:endParaRPr lang="it-IT"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Sacramental</a:t>
            </a:r>
          </a:p>
        </p:txBody>
      </p:sp>
      <p:sp>
        <p:nvSpPr>
          <p:cNvPr id="8" name="Subtítulo 7"/>
          <p:cNvSpPr>
            <a:spLocks noGrp="1"/>
          </p:cNvSpPr>
          <p:nvPr>
            <p:ph type="subTitle" idx="1"/>
          </p:nvPr>
        </p:nvSpPr>
        <p:spPr>
          <a:xfrm>
            <a:off x="1331640" y="1196752"/>
            <a:ext cx="7632848" cy="5616624"/>
          </a:xfrm>
        </p:spPr>
        <p:txBody>
          <a:bodyPr>
            <a:normAutofit/>
          </a:bodyPr>
          <a:lstStyle/>
          <a:p>
            <a:pPr algn="just"/>
            <a:r>
              <a:rPr lang="it-IT" dirty="0">
                <a:solidFill>
                  <a:srgbClr val="FF0000"/>
                </a:solidFill>
              </a:rPr>
              <a:t>2. A Oração Eucarística</a:t>
            </a:r>
          </a:p>
          <a:p>
            <a:pPr algn="just"/>
            <a:r>
              <a:rPr lang="it-IT" b="0" dirty="0">
                <a:solidFill>
                  <a:schemeClr val="tx1"/>
                </a:solidFill>
              </a:rPr>
              <a:t>É na oração eucarística em que atingimos o ponto alto da celebração. Nela, através de Cristo que se dá por nós, mergulhamos no mistério da Santíssima Trindade, mistério da nossa salvação:</a:t>
            </a:r>
          </a:p>
          <a:p>
            <a:pPr algn="just"/>
            <a:r>
              <a:rPr lang="it-IT" i="1" dirty="0">
                <a:solidFill>
                  <a:schemeClr val="tx1"/>
                </a:solidFill>
              </a:rPr>
              <a:t>“A oração eucarística é o centro e ápice de toda celebração, é prece de ação de graças e santificação. O sacerdote convida o povo a elevar os corações ao Senhor na oração e na ação de graças e o associa à prece que dirige a Deus Pai por Jesus Cristo em nome de toda comunidade. O sentido desta oração é que toda a assembléia se una com Cristo na proclamação das maravilhas de Deus e na oblação do sacrifício” (IGMR 54).</a:t>
            </a:r>
            <a:endParaRPr lang="it-IT" dirty="0">
              <a:solidFill>
                <a:schemeClr val="tx1"/>
              </a:solidFill>
            </a:endParaRPr>
          </a:p>
          <a:p>
            <a:pPr algn="just"/>
            <a:r>
              <a:rPr lang="it-IT" u="sng" dirty="0">
                <a:solidFill>
                  <a:srgbClr val="FF0000"/>
                </a:solidFill>
              </a:rPr>
              <a:t>a) Prefácio</a:t>
            </a:r>
            <a:endParaRPr lang="it-IT" dirty="0">
              <a:solidFill>
                <a:srgbClr val="FF0000"/>
              </a:solidFill>
            </a:endParaRPr>
          </a:p>
          <a:p>
            <a:pPr algn="just"/>
            <a:r>
              <a:rPr lang="it-IT" b="0" dirty="0">
                <a:solidFill>
                  <a:schemeClr val="tx1"/>
                </a:solidFill>
              </a:rPr>
              <a:t>Após o diálogo introdutório, o prefácio possui a função de introduzir a assembléia na grande ação de graças que se dá a partir deste ponto. Existem inúmeros prefácios, abordando sobre os mais diversos temas: a vida dos santos, Nossa Senhora, Páscoa etc.</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Sacramental</a:t>
            </a:r>
          </a:p>
        </p:txBody>
      </p:sp>
      <p:sp>
        <p:nvSpPr>
          <p:cNvPr id="8" name="Subtítulo 7"/>
          <p:cNvSpPr>
            <a:spLocks noGrp="1"/>
          </p:cNvSpPr>
          <p:nvPr>
            <p:ph type="subTitle" idx="1"/>
          </p:nvPr>
        </p:nvSpPr>
        <p:spPr>
          <a:xfrm>
            <a:off x="1259632" y="1196752"/>
            <a:ext cx="7704856" cy="5616624"/>
          </a:xfrm>
        </p:spPr>
        <p:txBody>
          <a:bodyPr>
            <a:normAutofit/>
          </a:bodyPr>
          <a:lstStyle/>
          <a:p>
            <a:pPr algn="just"/>
            <a:r>
              <a:rPr lang="it-IT" u="sng" dirty="0">
                <a:solidFill>
                  <a:srgbClr val="FF0000"/>
                </a:solidFill>
              </a:rPr>
              <a:t>b) O Santo</a:t>
            </a:r>
            <a:endParaRPr lang="it-IT" dirty="0">
              <a:solidFill>
                <a:srgbClr val="FF0000"/>
              </a:solidFill>
            </a:endParaRPr>
          </a:p>
          <a:p>
            <a:pPr algn="just"/>
            <a:r>
              <a:rPr lang="it-IT" b="0" dirty="0">
                <a:solidFill>
                  <a:schemeClr val="tx1"/>
                </a:solidFill>
              </a:rPr>
              <a:t>É a primeira grande aclamação da assembléia a Deus Pai em Jesus Cristo. O correto é que seja sempre cantado, levando-se em conta a maior fidelidade possível à letra da oração original.</a:t>
            </a:r>
          </a:p>
          <a:p>
            <a:pPr algn="just"/>
            <a:r>
              <a:rPr lang="it-IT" u="sng" dirty="0">
                <a:solidFill>
                  <a:srgbClr val="FF0000"/>
                </a:solidFill>
              </a:rPr>
              <a:t>c) A invocação do Espírito Santo</a:t>
            </a:r>
            <a:endParaRPr lang="it-IT" dirty="0">
              <a:solidFill>
                <a:srgbClr val="FF0000"/>
              </a:solidFill>
            </a:endParaRPr>
          </a:p>
          <a:p>
            <a:pPr algn="just"/>
            <a:r>
              <a:rPr lang="it-IT" b="0" dirty="0">
                <a:solidFill>
                  <a:schemeClr val="tx1"/>
                </a:solidFill>
              </a:rPr>
              <a:t>Através dele Cristo realizou sua ação quando presente na história e a realiza nos tempos atuais. A Igreja nasce do espírito Santo, que transforma o pão e o vinho. A Igreja tem sua força na Eucaristia.</a:t>
            </a:r>
          </a:p>
          <a:p>
            <a:pPr algn="just"/>
            <a:r>
              <a:rPr lang="it-IT" u="sng" dirty="0">
                <a:solidFill>
                  <a:srgbClr val="FF0000"/>
                </a:solidFill>
              </a:rPr>
              <a:t>d) A consagração</a:t>
            </a:r>
            <a:endParaRPr lang="it-IT" dirty="0">
              <a:solidFill>
                <a:srgbClr val="FF0000"/>
              </a:solidFill>
            </a:endParaRPr>
          </a:p>
          <a:p>
            <a:pPr algn="just"/>
            <a:r>
              <a:rPr lang="it-IT" b="0" dirty="0">
                <a:solidFill>
                  <a:schemeClr val="tx1"/>
                </a:solidFill>
              </a:rPr>
              <a:t>Deve ser toda acompanhada por nós. É reprovável o hábito de permanecer-se de cabeça baixa durante esse momento. Reprovável ainda é qualquer tipo de manifestação quando o sacerdote ergue a hóstia, pois este é um momento sublime e de profunda adoração. Nesse momento o mistério do amor do Pai é renovado em nós. Cristo dá-se por nós ao Pai trazendo graças para nossos corações. Daí ser esse um momento de profundo silêncio.</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Sacramental</a:t>
            </a:r>
          </a:p>
        </p:txBody>
      </p:sp>
      <p:sp>
        <p:nvSpPr>
          <p:cNvPr id="8" name="Subtítulo 7"/>
          <p:cNvSpPr>
            <a:spLocks noGrp="1"/>
          </p:cNvSpPr>
          <p:nvPr>
            <p:ph type="subTitle" idx="1"/>
          </p:nvPr>
        </p:nvSpPr>
        <p:spPr>
          <a:xfrm>
            <a:off x="1331640" y="1196752"/>
            <a:ext cx="7632848" cy="5616624"/>
          </a:xfrm>
        </p:spPr>
        <p:txBody>
          <a:bodyPr>
            <a:normAutofit/>
          </a:bodyPr>
          <a:lstStyle/>
          <a:p>
            <a:pPr algn="just"/>
            <a:r>
              <a:rPr lang="it-IT" u="sng" dirty="0">
                <a:solidFill>
                  <a:srgbClr val="FF0000"/>
                </a:solidFill>
              </a:rPr>
              <a:t>e) Preces e intercessões</a:t>
            </a:r>
            <a:endParaRPr lang="it-IT" dirty="0">
              <a:solidFill>
                <a:srgbClr val="FF0000"/>
              </a:solidFill>
            </a:endParaRPr>
          </a:p>
          <a:p>
            <a:pPr algn="just"/>
            <a:r>
              <a:rPr lang="it-IT" b="0" dirty="0">
                <a:solidFill>
                  <a:schemeClr val="tx1"/>
                </a:solidFill>
              </a:rPr>
              <a:t>Reconhecendo a ação de Cristo pelo Espírito Santo em nós, a Igreja pede a graça de abrir-se a ela, tornando-se uma só unidade. Pede para que o papa e seus auxiliares sejam capazes de levar o Espírito Santo a todos. Pede pelos fiéis que já se foram e pede a graça de, a exemplo de Nossa Senhora e dos santos, os fiéis possam chegar ao Reino para todos preparados pelo Pai.</a:t>
            </a:r>
          </a:p>
          <a:p>
            <a:pPr algn="just"/>
            <a:r>
              <a:rPr lang="it-IT" u="sng" dirty="0">
                <a:solidFill>
                  <a:srgbClr val="FF0000"/>
                </a:solidFill>
              </a:rPr>
              <a:t>f) Doxologia Final</a:t>
            </a:r>
            <a:endParaRPr lang="it-IT" dirty="0">
              <a:solidFill>
                <a:srgbClr val="FF0000"/>
              </a:solidFill>
            </a:endParaRPr>
          </a:p>
          <a:p>
            <a:pPr algn="just"/>
            <a:r>
              <a:rPr lang="it-IT" b="0" dirty="0">
                <a:solidFill>
                  <a:schemeClr val="tx1"/>
                </a:solidFill>
              </a:rPr>
              <a:t>É uma espécie de resumo de toda a oração eucarística, em que o sacerdote tendo o Corpo e Sangue de Cristo em suas mãos louva ao Pai e toda assembléia responde com um grande </a:t>
            </a:r>
            <a:r>
              <a:rPr lang="it-IT" i="1" dirty="0">
                <a:solidFill>
                  <a:schemeClr val="tx1"/>
                </a:solidFill>
              </a:rPr>
              <a:t>“amém”</a:t>
            </a:r>
            <a:r>
              <a:rPr lang="it-IT" b="0" dirty="0">
                <a:solidFill>
                  <a:schemeClr val="tx1"/>
                </a:solidFill>
              </a:rPr>
              <a:t>, que confirma tudo aquilo que ela viveu. O sacerdote a diz sozinho.</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Sacramental</a:t>
            </a:r>
          </a:p>
        </p:txBody>
      </p:sp>
      <p:sp>
        <p:nvSpPr>
          <p:cNvPr id="8" name="Subtítulo 7"/>
          <p:cNvSpPr>
            <a:spLocks noGrp="1"/>
          </p:cNvSpPr>
          <p:nvPr>
            <p:ph type="subTitle" idx="1"/>
          </p:nvPr>
        </p:nvSpPr>
        <p:spPr>
          <a:xfrm>
            <a:off x="1259632" y="1196752"/>
            <a:ext cx="7704856" cy="5616624"/>
          </a:xfrm>
        </p:spPr>
        <p:txBody>
          <a:bodyPr>
            <a:normAutofit/>
          </a:bodyPr>
          <a:lstStyle/>
          <a:p>
            <a:pPr algn="just"/>
            <a:r>
              <a:rPr lang="it-IT" dirty="0">
                <a:solidFill>
                  <a:srgbClr val="FF0000"/>
                </a:solidFill>
              </a:rPr>
              <a:t>3. Rito da Comunhão</a:t>
            </a:r>
          </a:p>
          <a:p>
            <a:pPr algn="just"/>
            <a:r>
              <a:rPr lang="it-IT" b="0" dirty="0">
                <a:solidFill>
                  <a:schemeClr val="tx1"/>
                </a:solidFill>
              </a:rPr>
              <a:t>A </a:t>
            </a:r>
            <a:r>
              <a:rPr lang="it-IT" dirty="0">
                <a:solidFill>
                  <a:schemeClr val="tx1"/>
                </a:solidFill>
              </a:rPr>
              <a:t>oração eucarística</a:t>
            </a:r>
            <a:r>
              <a:rPr lang="it-IT" b="0" dirty="0">
                <a:solidFill>
                  <a:schemeClr val="tx1"/>
                </a:solidFill>
              </a:rPr>
              <a:t> representa a </a:t>
            </a:r>
            <a:r>
              <a:rPr lang="it-IT" dirty="0">
                <a:solidFill>
                  <a:schemeClr val="tx1"/>
                </a:solidFill>
              </a:rPr>
              <a:t>dimensão vertical da Missa</a:t>
            </a:r>
            <a:r>
              <a:rPr lang="it-IT" b="0" dirty="0">
                <a:solidFill>
                  <a:schemeClr val="tx1"/>
                </a:solidFill>
              </a:rPr>
              <a:t>, em que nos unimos plenamente a Deus em Cristo. Após alcançarmos a comunhão com Deus Pai, o desencadeamento natural dos fatos é o encontro com os irmãos, uma vez que Cristo é único e é tudo em todos. Este é o </a:t>
            </a:r>
            <a:r>
              <a:rPr lang="it-IT" dirty="0">
                <a:solidFill>
                  <a:schemeClr val="tx1"/>
                </a:solidFill>
              </a:rPr>
              <a:t>momento horizontal da Missa</a:t>
            </a:r>
            <a:r>
              <a:rPr lang="it-IT" b="0" dirty="0">
                <a:solidFill>
                  <a:schemeClr val="tx1"/>
                </a:solidFill>
              </a:rPr>
              <a:t>. Tem também esse momento o intuito de preparar-nos ao banquete eucarístico.</a:t>
            </a:r>
          </a:p>
          <a:p>
            <a:pPr algn="just"/>
            <a:r>
              <a:rPr lang="it-IT" i="1" u="sng" dirty="0">
                <a:solidFill>
                  <a:srgbClr val="FF0000"/>
                </a:solidFill>
              </a:rPr>
              <a:t>a) O Pai-Nosso</a:t>
            </a:r>
            <a:endParaRPr lang="it-IT" dirty="0">
              <a:solidFill>
                <a:srgbClr val="FF0000"/>
              </a:solidFill>
            </a:endParaRPr>
          </a:p>
          <a:p>
            <a:pPr algn="just"/>
            <a:r>
              <a:rPr lang="it-IT" b="0" dirty="0">
                <a:solidFill>
                  <a:schemeClr val="tx1"/>
                </a:solidFill>
              </a:rPr>
              <a:t>É o desfecho natural da oração eucarística. Uma vez que unidos a Cristo e por ele reconciliados com Deus, nada mais oportuno do que dizer: </a:t>
            </a:r>
            <a:r>
              <a:rPr lang="it-IT" i="1" dirty="0">
                <a:solidFill>
                  <a:schemeClr val="tx1"/>
                </a:solidFill>
              </a:rPr>
              <a:t>Pai nosso...</a:t>
            </a:r>
            <a:r>
              <a:rPr lang="it-IT" b="0" i="1" dirty="0">
                <a:solidFill>
                  <a:schemeClr val="tx1"/>
                </a:solidFill>
              </a:rPr>
              <a:t> </a:t>
            </a:r>
            <a:r>
              <a:rPr lang="it-IT" b="0" dirty="0">
                <a:solidFill>
                  <a:schemeClr val="tx1"/>
                </a:solidFill>
              </a:rPr>
              <a:t>Esta oração deve ser rezada em grande exaltação, se for cantada, deve seguir exatamente as palavras ditas por Cristo, quando as ensinou aos discípulos. Após o Pai Nosso segue o seu </a:t>
            </a:r>
            <a:r>
              <a:rPr lang="it-IT" i="1" dirty="0">
                <a:solidFill>
                  <a:schemeClr val="tx1"/>
                </a:solidFill>
              </a:rPr>
              <a:t>embolismo</a:t>
            </a:r>
            <a:r>
              <a:rPr lang="it-IT" b="0" dirty="0">
                <a:solidFill>
                  <a:schemeClr val="tx1"/>
                </a:solidFill>
              </a:rPr>
              <a:t>, ou seja, a continuação do último pensamento da oração. Segue aqui uma observação: o único local em que não dizemos </a:t>
            </a:r>
            <a:r>
              <a:rPr lang="it-IT" dirty="0">
                <a:solidFill>
                  <a:schemeClr val="tx1"/>
                </a:solidFill>
              </a:rPr>
              <a:t>“amém”</a:t>
            </a:r>
            <a:r>
              <a:rPr lang="it-IT" b="0" dirty="0">
                <a:solidFill>
                  <a:schemeClr val="tx1"/>
                </a:solidFill>
              </a:rPr>
              <a:t> ao final do Pai Nosso é na Missa, dada a continuidade da oração expressa no embolismo.</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Sacramental</a:t>
            </a:r>
          </a:p>
        </p:txBody>
      </p:sp>
      <p:sp>
        <p:nvSpPr>
          <p:cNvPr id="8" name="Subtítulo 7"/>
          <p:cNvSpPr>
            <a:spLocks noGrp="1"/>
          </p:cNvSpPr>
          <p:nvPr>
            <p:ph type="subTitle" idx="1"/>
          </p:nvPr>
        </p:nvSpPr>
        <p:spPr>
          <a:xfrm>
            <a:off x="1259632" y="1196752"/>
            <a:ext cx="7704856" cy="5616624"/>
          </a:xfrm>
        </p:spPr>
        <p:txBody>
          <a:bodyPr>
            <a:normAutofit/>
          </a:bodyPr>
          <a:lstStyle/>
          <a:p>
            <a:pPr algn="just"/>
            <a:r>
              <a:rPr lang="it-IT" u="sng" dirty="0">
                <a:solidFill>
                  <a:srgbClr val="FF0000"/>
                </a:solidFill>
              </a:rPr>
              <a:t>b) Oração pela paz</a:t>
            </a:r>
            <a:endParaRPr lang="it-IT" dirty="0">
              <a:solidFill>
                <a:srgbClr val="FF0000"/>
              </a:solidFill>
            </a:endParaRPr>
          </a:p>
          <a:p>
            <a:pPr algn="just"/>
            <a:r>
              <a:rPr lang="it-IT" b="0" dirty="0">
                <a:solidFill>
                  <a:schemeClr val="tx1"/>
                </a:solidFill>
              </a:rPr>
              <a:t>Uma vez reconciliados em Cristo, pedimos que a paz se estenda a todas as pessoas, presentes ou não, para que possam viver em plenitude o mistério de Cristo. Pede-se também a Paz para a Igreja, para que, desse modo, possa continuar sua missão. Esta oração é rezada somente pelo sacerdote.</a:t>
            </a:r>
          </a:p>
          <a:p>
            <a:pPr algn="just"/>
            <a:r>
              <a:rPr lang="it-IT" u="sng" dirty="0">
                <a:solidFill>
                  <a:srgbClr val="FF0000"/>
                </a:solidFill>
              </a:rPr>
              <a:t>c) O cumprimento da Paz</a:t>
            </a:r>
            <a:endParaRPr lang="it-IT" dirty="0">
              <a:solidFill>
                <a:srgbClr val="FF0000"/>
              </a:solidFill>
            </a:endParaRPr>
          </a:p>
          <a:p>
            <a:pPr algn="just"/>
            <a:r>
              <a:rPr lang="it-IT" b="0" dirty="0">
                <a:solidFill>
                  <a:schemeClr val="tx1"/>
                </a:solidFill>
              </a:rPr>
              <a:t>É um gesto simbólico, uma saudação pascal. Por ser um gesto simbólico não há a necessidade em sair do local para cumprimentar a todos na Igreja. Se todos tivessem em mente o simbolismo expresso nesse momento não seria necessária a dispersão que o caracteriza na maioria dos casos.</a:t>
            </a:r>
          </a:p>
          <a:p>
            <a:pPr algn="just"/>
            <a:r>
              <a:rPr lang="it-IT" u="sng" dirty="0">
                <a:solidFill>
                  <a:srgbClr val="FF0000"/>
                </a:solidFill>
              </a:rPr>
              <a:t>d) O Cordeiro de Deus</a:t>
            </a:r>
            <a:endParaRPr lang="it-IT" dirty="0">
              <a:solidFill>
                <a:srgbClr val="FF0000"/>
              </a:solidFill>
            </a:endParaRPr>
          </a:p>
          <a:p>
            <a:pPr algn="just"/>
            <a:r>
              <a:rPr lang="it-IT" b="0" dirty="0">
                <a:solidFill>
                  <a:schemeClr val="tx1"/>
                </a:solidFill>
              </a:rPr>
              <a:t>O sacerdote e a assembléia se preparam em silêncio para a comunhão. Neste momento o padre mergulha um pedaço do pão no vinho, representando a união de Cristo presente por inteiro nas duas espécies. A seguir todos reconhecem sua pequenez diante de Cristo e como o </a:t>
            </a:r>
            <a:r>
              <a:rPr lang="it-IT" dirty="0">
                <a:solidFill>
                  <a:schemeClr val="tx1"/>
                </a:solidFill>
              </a:rPr>
              <a:t>Centurião</a:t>
            </a:r>
            <a:r>
              <a:rPr lang="it-IT" b="0" dirty="0">
                <a:solidFill>
                  <a:schemeClr val="tx1"/>
                </a:solidFill>
              </a:rPr>
              <a:t> exclamam: </a:t>
            </a:r>
            <a:r>
              <a:rPr lang="it-IT" dirty="0">
                <a:solidFill>
                  <a:schemeClr val="tx1"/>
                </a:solidFill>
              </a:rPr>
              <a:t>“</a:t>
            </a:r>
            <a:r>
              <a:rPr lang="it-IT" i="1" dirty="0">
                <a:solidFill>
                  <a:schemeClr val="tx1"/>
                </a:solidFill>
              </a:rPr>
              <a:t>Senhor, eu não sou digno de que entreis em minha morada, mas dizei uma só palavra e serei salvo.”</a:t>
            </a:r>
            <a:r>
              <a:rPr lang="it-IT" b="0" i="1" dirty="0">
                <a:solidFill>
                  <a:schemeClr val="tx1"/>
                </a:solidFill>
              </a:rPr>
              <a:t> </a:t>
            </a:r>
            <a:r>
              <a:rPr lang="it-IT" b="0" dirty="0">
                <a:solidFill>
                  <a:schemeClr val="tx1"/>
                </a:solidFill>
              </a:rPr>
              <a:t>Cristo não nos dá apenas sua palavra, mas dá-se por amor a cada um de nós.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ctrTitle"/>
          </p:nvPr>
        </p:nvSpPr>
        <p:spPr>
          <a:xfrm>
            <a:off x="1763688" y="332657"/>
            <a:ext cx="7200800" cy="864095"/>
          </a:xfrm>
        </p:spPr>
        <p:txBody>
          <a:bodyPr>
            <a:normAutofit fontScale="90000"/>
          </a:bodyPr>
          <a:lstStyle/>
          <a:p>
            <a:pPr algn="ctr"/>
            <a:r>
              <a:rPr lang="pt-BR" sz="4400" dirty="0">
                <a:latin typeface="Aharoni" pitchFamily="2" charset="-79"/>
                <a:cs typeface="Aharoni" pitchFamily="2" charset="-79"/>
              </a:rPr>
              <a:t>A MISSA – PARTE POR PARTE</a:t>
            </a:r>
          </a:p>
        </p:txBody>
      </p:sp>
      <p:sp>
        <p:nvSpPr>
          <p:cNvPr id="8" name="Subtítulo 7"/>
          <p:cNvSpPr>
            <a:spLocks noGrp="1"/>
          </p:cNvSpPr>
          <p:nvPr>
            <p:ph type="subTitle" idx="1"/>
          </p:nvPr>
        </p:nvSpPr>
        <p:spPr>
          <a:xfrm>
            <a:off x="1907704" y="1268760"/>
            <a:ext cx="7056784" cy="5040560"/>
          </a:xfrm>
        </p:spPr>
        <p:txBody>
          <a:bodyPr>
            <a:normAutofit/>
          </a:bodyPr>
          <a:lstStyle/>
          <a:p>
            <a:endParaRPr lang="pt-BR" dirty="0">
              <a:solidFill>
                <a:schemeClr val="accent4">
                  <a:lumMod val="60000"/>
                  <a:lumOff val="40000"/>
                </a:schemeClr>
              </a:solidFill>
              <a:latin typeface="Aharoni" pitchFamily="2" charset="-79"/>
              <a:cs typeface="Aharoni" pitchFamily="2" charset="-79"/>
            </a:endParaRPr>
          </a:p>
          <a:p>
            <a:endParaRPr lang="pt-BR" dirty="0">
              <a:solidFill>
                <a:schemeClr val="accent4">
                  <a:lumMod val="60000"/>
                  <a:lumOff val="40000"/>
                </a:schemeClr>
              </a:solidFill>
              <a:latin typeface="Aharoni" pitchFamily="2" charset="-79"/>
              <a:cs typeface="Aharoni" pitchFamily="2" charset="-79"/>
            </a:endParaRPr>
          </a:p>
          <a:p>
            <a:endParaRPr lang="pt-BR" dirty="0">
              <a:solidFill>
                <a:schemeClr val="accent4">
                  <a:lumMod val="60000"/>
                  <a:lumOff val="40000"/>
                </a:schemeClr>
              </a:solidFill>
              <a:latin typeface="Aharoni" pitchFamily="2" charset="-79"/>
              <a:cs typeface="Aharoni" pitchFamily="2" charset="-79"/>
            </a:endParaRPr>
          </a:p>
          <a:p>
            <a:endParaRPr lang="pt-BR" dirty="0">
              <a:solidFill>
                <a:schemeClr val="accent4">
                  <a:lumMod val="60000"/>
                  <a:lumOff val="40000"/>
                </a:schemeClr>
              </a:solidFill>
              <a:latin typeface="Aharoni" pitchFamily="2" charset="-79"/>
              <a:cs typeface="Aharoni" pitchFamily="2" charset="-79"/>
            </a:endParaRPr>
          </a:p>
          <a:p>
            <a:endParaRPr lang="pt-BR" dirty="0">
              <a:solidFill>
                <a:schemeClr val="accent4">
                  <a:lumMod val="60000"/>
                  <a:lumOff val="40000"/>
                </a:schemeClr>
              </a:solidFill>
              <a:latin typeface="Aharoni" pitchFamily="2" charset="-79"/>
              <a:cs typeface="Aharoni" pitchFamily="2" charset="-79"/>
            </a:endParaRPr>
          </a:p>
          <a:p>
            <a:endParaRPr lang="pt-BR" dirty="0">
              <a:solidFill>
                <a:schemeClr val="accent4">
                  <a:lumMod val="60000"/>
                  <a:lumOff val="40000"/>
                </a:schemeClr>
              </a:solidFill>
              <a:latin typeface="Aharoni" pitchFamily="2" charset="-79"/>
              <a:cs typeface="Aharoni" pitchFamily="2" charset="-79"/>
            </a:endParaRPr>
          </a:p>
          <a:p>
            <a:pPr algn="l"/>
            <a:endParaRPr lang="pt-BR" dirty="0">
              <a:solidFill>
                <a:schemeClr val="accent4">
                  <a:lumMod val="60000"/>
                  <a:lumOff val="40000"/>
                </a:schemeClr>
              </a:solidFill>
              <a:latin typeface="Aharoni" pitchFamily="2" charset="-79"/>
              <a:cs typeface="Aharoni" pitchFamily="2" charset="-79"/>
            </a:endParaRPr>
          </a:p>
          <a:p>
            <a:endParaRPr lang="pt-BR" dirty="0">
              <a:solidFill>
                <a:schemeClr val="accent4">
                  <a:lumMod val="60000"/>
                  <a:lumOff val="40000"/>
                </a:schemeClr>
              </a:solidFill>
              <a:latin typeface="Aharoni" pitchFamily="2" charset="-79"/>
              <a:cs typeface="Aharoni" pitchFamily="2" charset="-79"/>
            </a:endParaRPr>
          </a:p>
          <a:p>
            <a:endParaRPr lang="pt-BR" dirty="0">
              <a:solidFill>
                <a:schemeClr val="accent4">
                  <a:lumMod val="60000"/>
                  <a:lumOff val="40000"/>
                </a:schemeClr>
              </a:solidFill>
              <a:latin typeface="Aharoni" pitchFamily="2" charset="-79"/>
              <a:cs typeface="Aharoni" pitchFamily="2" charset="-79"/>
            </a:endParaRPr>
          </a:p>
          <a:p>
            <a:endParaRPr lang="pt-BR" dirty="0">
              <a:solidFill>
                <a:schemeClr val="accent4">
                  <a:lumMod val="60000"/>
                  <a:lumOff val="40000"/>
                </a:schemeClr>
              </a:solidFill>
              <a:latin typeface="Aharoni" pitchFamily="2" charset="-79"/>
              <a:cs typeface="Aharoni" pitchFamily="2" charset="-79"/>
            </a:endParaRPr>
          </a:p>
          <a:p>
            <a:endParaRPr lang="pt-BR" dirty="0">
              <a:solidFill>
                <a:schemeClr val="accent4">
                  <a:lumMod val="60000"/>
                  <a:lumOff val="40000"/>
                </a:schemeClr>
              </a:solidFill>
              <a:latin typeface="Aharoni" pitchFamily="2" charset="-79"/>
              <a:cs typeface="Aharoni" pitchFamily="2" charset="-79"/>
            </a:endParaRPr>
          </a:p>
          <a:p>
            <a:pPr algn="r"/>
            <a:endParaRPr lang="pt-BR" b="1" dirty="0">
              <a:solidFill>
                <a:schemeClr val="tx1"/>
              </a:solidFill>
              <a:latin typeface="Constantia" pitchFamily="18" charset="0"/>
              <a:cs typeface="Aharoni" pitchFamily="2" charset="-79"/>
            </a:endParaRPr>
          </a:p>
        </p:txBody>
      </p:sp>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pic>
        <p:nvPicPr>
          <p:cNvPr id="3" name="Imagem 2">
            <a:extLst>
              <a:ext uri="{FF2B5EF4-FFF2-40B4-BE49-F238E27FC236}">
                <a16:creationId xmlns:a16="http://schemas.microsoft.com/office/drawing/2014/main" id="{F95387A0-A4AE-46CA-8EF0-EC26C3BA23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63688" y="1556792"/>
            <a:ext cx="7056784" cy="4704523"/>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O Rito Sacramental</a:t>
            </a:r>
          </a:p>
        </p:txBody>
      </p:sp>
      <p:sp>
        <p:nvSpPr>
          <p:cNvPr id="8" name="Subtítulo 7"/>
          <p:cNvSpPr>
            <a:spLocks noGrp="1"/>
          </p:cNvSpPr>
          <p:nvPr>
            <p:ph type="subTitle" idx="1"/>
          </p:nvPr>
        </p:nvSpPr>
        <p:spPr>
          <a:xfrm>
            <a:off x="1403648" y="1196752"/>
            <a:ext cx="7560840" cy="5616624"/>
          </a:xfrm>
        </p:spPr>
        <p:txBody>
          <a:bodyPr>
            <a:normAutofit/>
          </a:bodyPr>
          <a:lstStyle/>
          <a:p>
            <a:pPr algn="just"/>
            <a:r>
              <a:rPr lang="it-IT" u="sng" dirty="0">
                <a:solidFill>
                  <a:srgbClr val="FF0000"/>
                </a:solidFill>
              </a:rPr>
              <a:t>e) A comunhão</a:t>
            </a:r>
            <a:endParaRPr lang="it-IT" dirty="0">
              <a:solidFill>
                <a:srgbClr val="FF0000"/>
              </a:solidFill>
            </a:endParaRPr>
          </a:p>
          <a:p>
            <a:pPr algn="just"/>
            <a:r>
              <a:rPr lang="it-IT" b="0" dirty="0">
                <a:solidFill>
                  <a:schemeClr val="tx1"/>
                </a:solidFill>
              </a:rPr>
              <a:t>Durante esse momento a assembléia dirige-se à mesa eucarística. O canto deve procurar ser um canto de louvor moderado, salientando a doação de Cristo por nós. A comunhão pode ser recebida nas mãos ou na boca, tendo o cuidado de, no primeiro caso, a mão que recebe a hóstia não ser a mesma que a leva a boca. Aqueles que por um motivo ou outro não comungam, por não se encontrarem devidamente preparados (estado de graça santificante) é importante que façam desse momento também um momento de encontro com o Cristo, no que chamamos de Comunhão Espiritual. Após a comunhão segue-se a ação de graças, que pode ser feita em forma de um canto ou pelo silêncio, que dentro da liturgia possui sua linguagem importantíssima. O que não pode é esse momento ser esquecido ou utilizado para conversar com quem está ao nosso lado.</a:t>
            </a:r>
          </a:p>
          <a:p>
            <a:pPr algn="just"/>
            <a:r>
              <a:rPr lang="it-IT" u="sng" dirty="0">
                <a:solidFill>
                  <a:srgbClr val="FF0000"/>
                </a:solidFill>
              </a:rPr>
              <a:t>f) Oração após a comunhão</a:t>
            </a:r>
            <a:endParaRPr lang="it-IT" dirty="0">
              <a:solidFill>
                <a:srgbClr val="FF0000"/>
              </a:solidFill>
            </a:endParaRPr>
          </a:p>
          <a:p>
            <a:pPr algn="just"/>
            <a:r>
              <a:rPr lang="it-IT" b="0" dirty="0">
                <a:solidFill>
                  <a:schemeClr val="tx1"/>
                </a:solidFill>
              </a:rPr>
              <a:t>Infelizmente criou-se o mau costume em nossas assembléias de se fazer essa oração após os avisos, como uma espécie de convite apressado para se ir embora. Esta oração liga-se ainda a liturgia eucarística, e é o seu fechamento, pedindo a Deus as graças necessárias para se viver no dia-a-dia tudo que se manifestou perante a assembléia durante a celebração.</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Ritos Finais</a:t>
            </a:r>
          </a:p>
        </p:txBody>
      </p:sp>
      <p:sp>
        <p:nvSpPr>
          <p:cNvPr id="8" name="Subtítulo 7"/>
          <p:cNvSpPr>
            <a:spLocks noGrp="1"/>
          </p:cNvSpPr>
          <p:nvPr>
            <p:ph type="subTitle" idx="1"/>
          </p:nvPr>
        </p:nvSpPr>
        <p:spPr>
          <a:xfrm>
            <a:off x="1331640" y="1196752"/>
            <a:ext cx="7632848" cy="5616624"/>
          </a:xfrm>
        </p:spPr>
        <p:txBody>
          <a:bodyPr>
            <a:normAutofit/>
          </a:bodyPr>
          <a:lstStyle/>
          <a:p>
            <a:pPr algn="just"/>
            <a:r>
              <a:rPr lang="it-IT" i="1" dirty="0">
                <a:solidFill>
                  <a:schemeClr val="tx1"/>
                </a:solidFill>
              </a:rPr>
              <a:t>“O rito de encerramento da Missa consta fundamentalmente de três elementos: a saudação do sacerdote, a bênção, que em certos dias e ocasiões é enriquecida e expressa pela oração sobre o povo, ou por outra forma mais solene, e a própria despedida, em que se despede a assembléia, afim de que todos voltem às suas atividades louvando e bendizendo o Senhor com suas boas obras” (IGMR n.º 57).</a:t>
            </a:r>
            <a:endParaRPr lang="it-IT" dirty="0">
              <a:solidFill>
                <a:schemeClr val="tx1"/>
              </a:solidFill>
            </a:endParaRPr>
          </a:p>
          <a:p>
            <a:pPr algn="just"/>
            <a:r>
              <a:rPr lang="it-IT" u="sng" dirty="0">
                <a:solidFill>
                  <a:srgbClr val="FF0000"/>
                </a:solidFill>
              </a:rPr>
              <a:t>a) Saudação</a:t>
            </a:r>
            <a:endParaRPr lang="it-IT" dirty="0">
              <a:solidFill>
                <a:srgbClr val="FF0000"/>
              </a:solidFill>
            </a:endParaRPr>
          </a:p>
          <a:p>
            <a:pPr algn="just"/>
            <a:r>
              <a:rPr lang="it-IT" b="0" dirty="0">
                <a:solidFill>
                  <a:schemeClr val="tx1"/>
                </a:solidFill>
              </a:rPr>
              <a:t>Para muitos, este momento é um alívio, está cumprido o preceito dominical. Mas para outros, esta parte é o envio, é o início da transformação do compromisso assumido na Missa em gestos e atitudes concretas. Ouvimos a Palavra de Deus e a aceitamos em nossas vidas. Revivemos a Páscoa de Cristo, assumindo também nós esta passagem da morte para a vida e unimo-nos ao sacrifício de Cristo ao reconhecer nossa vida como dom de Deus e orientando-a em sua direção.</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Ritos Finais</a:t>
            </a:r>
          </a:p>
        </p:txBody>
      </p:sp>
      <p:sp>
        <p:nvSpPr>
          <p:cNvPr id="8" name="Subtítulo 7"/>
          <p:cNvSpPr>
            <a:spLocks noGrp="1"/>
          </p:cNvSpPr>
          <p:nvPr>
            <p:ph type="subTitle" idx="1"/>
          </p:nvPr>
        </p:nvSpPr>
        <p:spPr>
          <a:xfrm>
            <a:off x="1331640" y="1196752"/>
            <a:ext cx="7632848" cy="5616624"/>
          </a:xfrm>
        </p:spPr>
        <p:txBody>
          <a:bodyPr>
            <a:normAutofit/>
          </a:bodyPr>
          <a:lstStyle/>
          <a:p>
            <a:pPr algn="just"/>
            <a:r>
              <a:rPr lang="it-IT" u="sng" dirty="0">
                <a:solidFill>
                  <a:srgbClr val="FF0000"/>
                </a:solidFill>
              </a:rPr>
              <a:t>b) Avisos</a:t>
            </a:r>
            <a:endParaRPr lang="it-IT" dirty="0">
              <a:solidFill>
                <a:srgbClr val="FF0000"/>
              </a:solidFill>
            </a:endParaRPr>
          </a:p>
          <a:p>
            <a:pPr algn="just"/>
            <a:r>
              <a:rPr lang="it-IT" b="0" dirty="0">
                <a:solidFill>
                  <a:schemeClr val="tx1"/>
                </a:solidFill>
              </a:rPr>
              <a:t>Sem demais delongas, este momento é o oportuno para dar-se avisos à comunidade, bem como para as últimas orientações do presidente da celebração. </a:t>
            </a:r>
          </a:p>
          <a:p>
            <a:pPr algn="just"/>
            <a:r>
              <a:rPr lang="it-IT" u="sng" dirty="0">
                <a:solidFill>
                  <a:srgbClr val="FF0000"/>
                </a:solidFill>
              </a:rPr>
              <a:t>c) Benção Final</a:t>
            </a:r>
            <a:endParaRPr lang="it-IT" dirty="0">
              <a:solidFill>
                <a:srgbClr val="FF0000"/>
              </a:solidFill>
            </a:endParaRPr>
          </a:p>
          <a:p>
            <a:pPr algn="just"/>
            <a:r>
              <a:rPr lang="it-IT" b="0" dirty="0">
                <a:solidFill>
                  <a:schemeClr val="tx1"/>
                </a:solidFill>
              </a:rPr>
              <a:t>Após, segue-se a bênção do sacerdote e a despedida. Para alguns liturgistas, esse momento é um momento de envio, pois o sacerdote abençoa os fiéis para que estes saiam pelo mundo louvando a Deus com palavras e gestos, contribuindo assim para sua transformação. Vejamos o porquê disso.</a:t>
            </a:r>
          </a:p>
          <a:p>
            <a:pPr algn="just"/>
            <a:r>
              <a:rPr lang="it-IT" u="sng" dirty="0">
                <a:solidFill>
                  <a:srgbClr val="FF0000"/>
                </a:solidFill>
              </a:rPr>
              <a:t>d) Despedida</a:t>
            </a:r>
            <a:endParaRPr lang="it-IT" dirty="0">
              <a:solidFill>
                <a:srgbClr val="FF0000"/>
              </a:solidFill>
            </a:endParaRPr>
          </a:p>
          <a:p>
            <a:pPr algn="just"/>
            <a:r>
              <a:rPr lang="it-IT" b="0" dirty="0">
                <a:solidFill>
                  <a:schemeClr val="tx1"/>
                </a:solidFill>
              </a:rPr>
              <a:t>Passando a despedida para o latim ela soa da seguinte forma: </a:t>
            </a:r>
            <a:r>
              <a:rPr lang="it-IT" i="1" dirty="0">
                <a:solidFill>
                  <a:schemeClr val="tx1"/>
                </a:solidFill>
              </a:rPr>
              <a:t>“Ite, Missa est”</a:t>
            </a:r>
            <a:r>
              <a:rPr lang="it-IT" b="0" i="1" dirty="0">
                <a:solidFill>
                  <a:schemeClr val="tx1"/>
                </a:solidFill>
              </a:rPr>
              <a:t>.</a:t>
            </a:r>
            <a:r>
              <a:rPr lang="it-IT" b="0" dirty="0">
                <a:solidFill>
                  <a:schemeClr val="tx1"/>
                </a:solidFill>
              </a:rPr>
              <a:t> Traduzindo-se para o português, soa algo como </a:t>
            </a:r>
            <a:r>
              <a:rPr lang="it-IT" i="1" dirty="0">
                <a:solidFill>
                  <a:schemeClr val="tx1"/>
                </a:solidFill>
              </a:rPr>
              <a:t>“Ide, tendes uma bênção e uma missão a cumprir”</a:t>
            </a:r>
            <a:r>
              <a:rPr lang="it-IT" b="0" dirty="0">
                <a:solidFill>
                  <a:schemeClr val="tx1"/>
                </a:solidFill>
              </a:rPr>
              <a:t>, pois em latim, </a:t>
            </a:r>
            <a:r>
              <a:rPr lang="it-IT" i="1" dirty="0">
                <a:solidFill>
                  <a:schemeClr val="tx1"/>
                </a:solidFill>
              </a:rPr>
              <a:t>missa </a:t>
            </a:r>
            <a:r>
              <a:rPr lang="it-IT" dirty="0">
                <a:solidFill>
                  <a:schemeClr val="tx1"/>
                </a:solidFill>
              </a:rPr>
              <a:t>significa missão ou demissão</a:t>
            </a:r>
            <a:r>
              <a:rPr lang="it-IT" b="0" dirty="0">
                <a:solidFill>
                  <a:schemeClr val="tx1"/>
                </a:solidFill>
              </a:rPr>
              <a:t>, como também pode significar </a:t>
            </a:r>
            <a:r>
              <a:rPr lang="it-IT" dirty="0">
                <a:solidFill>
                  <a:schemeClr val="tx1"/>
                </a:solidFill>
              </a:rPr>
              <a:t>bênção</a:t>
            </a:r>
            <a:r>
              <a:rPr lang="it-IT" b="0" dirty="0">
                <a:solidFill>
                  <a:schemeClr val="tx1"/>
                </a:solidFill>
              </a:rPr>
              <a:t>. Nesse sentido, eucaristia significa bênção, o que não deixa de ser uma realidade, já que através da doação de seu Filho, Deus abençoa toda a humanidade. De posse desta boa-graça dada pelo Pai, os cristãos são re-enviados ao mundo para que se tornem eucaristia, fonte de bênçãos para o próximo. Desse modo a Missa reassume todo seu significado.</a:t>
            </a:r>
          </a:p>
          <a:p>
            <a:pPr algn="just"/>
            <a:endParaRPr lang="it-IT" b="0" dirty="0">
              <a:solidFill>
                <a:schemeClr val="tx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Bibliografia:</a:t>
            </a:r>
          </a:p>
        </p:txBody>
      </p:sp>
      <p:sp>
        <p:nvSpPr>
          <p:cNvPr id="8" name="Subtítulo 7"/>
          <p:cNvSpPr>
            <a:spLocks noGrp="1"/>
          </p:cNvSpPr>
          <p:nvPr>
            <p:ph type="subTitle" idx="1"/>
          </p:nvPr>
        </p:nvSpPr>
        <p:spPr>
          <a:xfrm>
            <a:off x="1403648" y="1196752"/>
            <a:ext cx="7560840" cy="5616624"/>
          </a:xfrm>
        </p:spPr>
        <p:txBody>
          <a:bodyPr>
            <a:normAutofit/>
          </a:bodyPr>
          <a:lstStyle/>
          <a:p>
            <a:pPr lvl="0" algn="just">
              <a:buFont typeface="Wingdings" pitchFamily="2" charset="2"/>
              <a:buChar char="Ø"/>
            </a:pPr>
            <a:r>
              <a:rPr lang="it-IT" b="0" dirty="0">
                <a:solidFill>
                  <a:schemeClr val="tx1"/>
                </a:solidFill>
              </a:rPr>
              <a:t> Beckhäuser, Alberto. </a:t>
            </a:r>
            <a:r>
              <a:rPr lang="it-IT" i="1" dirty="0">
                <a:solidFill>
                  <a:schemeClr val="tx1"/>
                </a:solidFill>
              </a:rPr>
              <a:t>A Liturgia da Missa. Teologia e Espiritualidade da Eucaristia</a:t>
            </a:r>
            <a:r>
              <a:rPr lang="it-IT" b="0" i="1" dirty="0">
                <a:solidFill>
                  <a:schemeClr val="tx1"/>
                </a:solidFill>
              </a:rPr>
              <a:t>.</a:t>
            </a:r>
            <a:r>
              <a:rPr lang="it-IT" b="0" dirty="0">
                <a:solidFill>
                  <a:schemeClr val="tx1"/>
                </a:solidFill>
              </a:rPr>
              <a:t> Petropólis, Ed. Vozes, 1993. </a:t>
            </a:r>
          </a:p>
          <a:p>
            <a:pPr lvl="0" algn="just">
              <a:buFont typeface="Wingdings" pitchFamily="2" charset="2"/>
              <a:buChar char="Ø"/>
            </a:pPr>
            <a:r>
              <a:rPr lang="es-ES_tradnl" b="0" i="1" dirty="0">
                <a:solidFill>
                  <a:schemeClr val="tx1"/>
                </a:solidFill>
              </a:rPr>
              <a:t> </a:t>
            </a:r>
            <a:r>
              <a:rPr lang="es-ES_tradnl" i="1" dirty="0" err="1">
                <a:solidFill>
                  <a:schemeClr val="tx1"/>
                </a:solidFill>
              </a:rPr>
              <a:t>Bíblia</a:t>
            </a:r>
            <a:r>
              <a:rPr lang="es-ES_tradnl" i="1" dirty="0">
                <a:solidFill>
                  <a:schemeClr val="tx1"/>
                </a:solidFill>
              </a:rPr>
              <a:t> de </a:t>
            </a:r>
            <a:r>
              <a:rPr lang="es-ES_tradnl" i="1" dirty="0" err="1">
                <a:solidFill>
                  <a:schemeClr val="tx1"/>
                </a:solidFill>
              </a:rPr>
              <a:t>Jerusalém</a:t>
            </a:r>
            <a:r>
              <a:rPr lang="es-ES_tradnl" b="0" i="1" dirty="0">
                <a:solidFill>
                  <a:schemeClr val="tx1"/>
                </a:solidFill>
              </a:rPr>
              <a:t>. </a:t>
            </a:r>
            <a:r>
              <a:rPr lang="it-IT" b="0" dirty="0">
                <a:solidFill>
                  <a:schemeClr val="tx1"/>
                </a:solidFill>
              </a:rPr>
              <a:t>Paulus, 1996. </a:t>
            </a:r>
          </a:p>
          <a:p>
            <a:pPr lvl="0" algn="just"/>
            <a:r>
              <a:rPr lang="it-IT" b="0" dirty="0">
                <a:solidFill>
                  <a:schemeClr val="tx1"/>
                </a:solidFill>
              </a:rPr>
              <a:t>Cechinato, Pe. Luiz. </a:t>
            </a:r>
            <a:r>
              <a:rPr lang="it-IT" i="1" dirty="0">
                <a:solidFill>
                  <a:schemeClr val="tx1"/>
                </a:solidFill>
              </a:rPr>
              <a:t>A Missa Parte por Parte</a:t>
            </a:r>
            <a:r>
              <a:rPr lang="it-IT" b="0" dirty="0">
                <a:solidFill>
                  <a:schemeClr val="tx1"/>
                </a:solidFill>
              </a:rPr>
              <a:t>. Petrópolis, Ed. Vozes, 1979 – 47ª edição. 3ª reimpressão, 2017. </a:t>
            </a:r>
          </a:p>
          <a:p>
            <a:pPr lvl="0" algn="just">
              <a:buFont typeface="Wingdings" pitchFamily="2" charset="2"/>
              <a:buChar char="Ø"/>
            </a:pPr>
            <a:r>
              <a:rPr lang="it-IT" b="0" dirty="0">
                <a:solidFill>
                  <a:schemeClr val="tx1"/>
                </a:solidFill>
              </a:rPr>
              <a:t> Duarte, Luiz Miguel. </a:t>
            </a:r>
            <a:r>
              <a:rPr lang="it-IT" i="1" dirty="0">
                <a:solidFill>
                  <a:schemeClr val="tx1"/>
                </a:solidFill>
              </a:rPr>
              <a:t>Liturgia: conheça mais para celebrar melhor</a:t>
            </a:r>
            <a:r>
              <a:rPr lang="it-IT" b="0" i="1" dirty="0">
                <a:solidFill>
                  <a:schemeClr val="tx1"/>
                </a:solidFill>
              </a:rPr>
              <a:t>.</a:t>
            </a:r>
            <a:r>
              <a:rPr lang="it-IT" b="0" dirty="0">
                <a:solidFill>
                  <a:schemeClr val="tx1"/>
                </a:solidFill>
              </a:rPr>
              <a:t> São Paulo, Paulus, 1996. </a:t>
            </a:r>
          </a:p>
          <a:p>
            <a:pPr lvl="0" algn="just">
              <a:buFont typeface="Wingdings" pitchFamily="2" charset="2"/>
              <a:buChar char="Ø"/>
            </a:pPr>
            <a:r>
              <a:rPr lang="it-IT" b="0" i="1" dirty="0">
                <a:solidFill>
                  <a:schemeClr val="tx1"/>
                </a:solidFill>
              </a:rPr>
              <a:t> </a:t>
            </a:r>
            <a:r>
              <a:rPr lang="it-IT" i="1" dirty="0">
                <a:solidFill>
                  <a:schemeClr val="tx1"/>
                </a:solidFill>
              </a:rPr>
              <a:t>Instrução Geral ao Missal Romano</a:t>
            </a:r>
            <a:r>
              <a:rPr lang="it-IT" b="0" i="1" dirty="0">
                <a:solidFill>
                  <a:schemeClr val="tx1"/>
                </a:solidFill>
              </a:rPr>
              <a:t>(IGMR).</a:t>
            </a:r>
            <a:r>
              <a:rPr lang="it-IT" b="0" dirty="0">
                <a:solidFill>
                  <a:schemeClr val="tx1"/>
                </a:solidFill>
              </a:rPr>
              <a:t> </a:t>
            </a:r>
          </a:p>
          <a:p>
            <a:pPr lvl="0" algn="just">
              <a:buFont typeface="Wingdings" pitchFamily="2" charset="2"/>
              <a:buChar char="Ø"/>
            </a:pPr>
            <a:r>
              <a:rPr lang="es-AR" b="0" dirty="0">
                <a:solidFill>
                  <a:schemeClr val="tx1"/>
                </a:solidFill>
              </a:rPr>
              <a:t> </a:t>
            </a:r>
            <a:r>
              <a:rPr lang="es-AR" b="0" dirty="0" err="1">
                <a:solidFill>
                  <a:schemeClr val="tx1"/>
                </a:solidFill>
              </a:rPr>
              <a:t>Góis</a:t>
            </a:r>
            <a:r>
              <a:rPr lang="es-AR" b="0" dirty="0">
                <a:solidFill>
                  <a:schemeClr val="tx1"/>
                </a:solidFill>
              </a:rPr>
              <a:t>, João de Deus. </a:t>
            </a:r>
            <a:r>
              <a:rPr lang="es-AR" i="1" dirty="0">
                <a:solidFill>
                  <a:schemeClr val="tx1"/>
                </a:solidFill>
              </a:rPr>
              <a:t>Breve Curso de Liturgia</a:t>
            </a:r>
            <a:r>
              <a:rPr lang="es-AR" b="0" i="1" dirty="0">
                <a:solidFill>
                  <a:schemeClr val="tx1"/>
                </a:solidFill>
              </a:rPr>
              <a:t>.</a:t>
            </a:r>
            <a:r>
              <a:rPr lang="es-AR" b="0" dirty="0">
                <a:solidFill>
                  <a:schemeClr val="tx1"/>
                </a:solidFill>
              </a:rPr>
              <a:t> </a:t>
            </a:r>
            <a:r>
              <a:rPr lang="it-IT" b="0" dirty="0">
                <a:solidFill>
                  <a:schemeClr val="tx1"/>
                </a:solidFill>
              </a:rPr>
              <a:t>São Paulo, Ed. Loyola, 1987. </a:t>
            </a:r>
          </a:p>
          <a:p>
            <a:pPr lvl="0" algn="just">
              <a:buFont typeface="Wingdings" pitchFamily="2" charset="2"/>
              <a:buChar char="Ø"/>
            </a:pPr>
            <a:r>
              <a:rPr lang="es-AR" b="0" dirty="0">
                <a:solidFill>
                  <a:schemeClr val="tx1"/>
                </a:solidFill>
              </a:rPr>
              <a:t> Junior, </a:t>
            </a:r>
            <a:r>
              <a:rPr lang="es-AR" b="0" dirty="0" err="1">
                <a:solidFill>
                  <a:schemeClr val="tx1"/>
                </a:solidFill>
              </a:rPr>
              <a:t>Joviano</a:t>
            </a:r>
            <a:r>
              <a:rPr lang="es-AR" b="0" dirty="0">
                <a:solidFill>
                  <a:schemeClr val="tx1"/>
                </a:solidFill>
              </a:rPr>
              <a:t> de Lima.</a:t>
            </a:r>
            <a:r>
              <a:rPr lang="es-AR" b="0" i="1" dirty="0">
                <a:solidFill>
                  <a:schemeClr val="tx1"/>
                </a:solidFill>
              </a:rPr>
              <a:t> </a:t>
            </a:r>
            <a:r>
              <a:rPr lang="es-AR" i="1" dirty="0">
                <a:solidFill>
                  <a:schemeClr val="tx1"/>
                </a:solidFill>
              </a:rPr>
              <a:t>A </a:t>
            </a:r>
            <a:r>
              <a:rPr lang="es-AR" i="1" dirty="0" err="1">
                <a:solidFill>
                  <a:schemeClr val="tx1"/>
                </a:solidFill>
              </a:rPr>
              <a:t>Eucaristia</a:t>
            </a:r>
            <a:r>
              <a:rPr lang="es-AR" i="1" dirty="0">
                <a:solidFill>
                  <a:schemeClr val="tx1"/>
                </a:solidFill>
              </a:rPr>
              <a:t> que Celebramos: </a:t>
            </a:r>
            <a:r>
              <a:rPr lang="es-AR" i="1" dirty="0" err="1">
                <a:solidFill>
                  <a:schemeClr val="tx1"/>
                </a:solidFill>
              </a:rPr>
              <a:t>explicação</a:t>
            </a:r>
            <a:r>
              <a:rPr lang="es-AR" i="1" dirty="0">
                <a:solidFill>
                  <a:schemeClr val="tx1"/>
                </a:solidFill>
              </a:rPr>
              <a:t> popular da </a:t>
            </a:r>
            <a:r>
              <a:rPr lang="es-AR" i="1" dirty="0" err="1">
                <a:solidFill>
                  <a:schemeClr val="tx1"/>
                </a:solidFill>
              </a:rPr>
              <a:t>Missa</a:t>
            </a:r>
            <a:r>
              <a:rPr lang="es-AR" b="0" i="1" dirty="0">
                <a:solidFill>
                  <a:schemeClr val="tx1"/>
                </a:solidFill>
              </a:rPr>
              <a:t>.</a:t>
            </a:r>
            <a:r>
              <a:rPr lang="es-AR" b="0" dirty="0">
                <a:solidFill>
                  <a:schemeClr val="tx1"/>
                </a:solidFill>
              </a:rPr>
              <a:t> </a:t>
            </a:r>
            <a:r>
              <a:rPr lang="it-IT" b="0" dirty="0">
                <a:solidFill>
                  <a:schemeClr val="tx1"/>
                </a:solidFill>
              </a:rPr>
              <a:t>São Paulo, Ed. </a:t>
            </a:r>
            <a:r>
              <a:rPr lang="en-US" b="0" dirty="0" err="1">
                <a:solidFill>
                  <a:schemeClr val="tx1"/>
                </a:solidFill>
              </a:rPr>
              <a:t>Paulinas</a:t>
            </a:r>
            <a:r>
              <a:rPr lang="en-US" b="0" dirty="0">
                <a:solidFill>
                  <a:schemeClr val="tx1"/>
                </a:solidFill>
              </a:rPr>
              <a:t>, 1982.</a:t>
            </a:r>
          </a:p>
          <a:p>
            <a:pPr lvl="0" algn="just">
              <a:buFont typeface="Wingdings" pitchFamily="2" charset="2"/>
              <a:buChar char="Ø"/>
            </a:pPr>
            <a:r>
              <a:rPr lang="it-IT" b="0" dirty="0">
                <a:solidFill>
                  <a:schemeClr val="tx1"/>
                </a:solidFill>
              </a:rPr>
              <a:t>Liturgia da missa. Disponível em: http://www.clerus.org/clerus/dati/2007-11/23-13/LiturgiaMissa.html. Acesso em 18/05/2018.</a:t>
            </a:r>
          </a:p>
          <a:p>
            <a:pPr lvl="0" algn="just">
              <a:buFont typeface="Wingdings" pitchFamily="2" charset="2"/>
              <a:buChar char="Ø"/>
            </a:pPr>
            <a:r>
              <a:rPr lang="es-AR" b="0" dirty="0">
                <a:solidFill>
                  <a:schemeClr val="tx1"/>
                </a:solidFill>
              </a:rPr>
              <a:t> </a:t>
            </a:r>
            <a:r>
              <a:rPr lang="es-AR" b="0" dirty="0" err="1">
                <a:solidFill>
                  <a:schemeClr val="tx1"/>
                </a:solidFill>
              </a:rPr>
              <a:t>Schnitzler</a:t>
            </a:r>
            <a:r>
              <a:rPr lang="es-AR" b="0" dirty="0">
                <a:solidFill>
                  <a:schemeClr val="tx1"/>
                </a:solidFill>
              </a:rPr>
              <a:t>, </a:t>
            </a:r>
            <a:r>
              <a:rPr lang="es-AR" b="0" dirty="0" err="1">
                <a:solidFill>
                  <a:schemeClr val="tx1"/>
                </a:solidFill>
              </a:rPr>
              <a:t>Theodor</a:t>
            </a:r>
            <a:r>
              <a:rPr lang="es-AR" b="0" dirty="0">
                <a:solidFill>
                  <a:schemeClr val="tx1"/>
                </a:solidFill>
              </a:rPr>
              <a:t>. </a:t>
            </a:r>
            <a:r>
              <a:rPr lang="es-AR" i="1" dirty="0" err="1">
                <a:solidFill>
                  <a:schemeClr val="tx1"/>
                </a:solidFill>
              </a:rPr>
              <a:t>Missa</a:t>
            </a:r>
            <a:r>
              <a:rPr lang="es-AR" i="1" dirty="0">
                <a:solidFill>
                  <a:schemeClr val="tx1"/>
                </a:solidFill>
              </a:rPr>
              <a:t>, </a:t>
            </a:r>
            <a:r>
              <a:rPr lang="es-AR" i="1" dirty="0" err="1">
                <a:solidFill>
                  <a:schemeClr val="tx1"/>
                </a:solidFill>
              </a:rPr>
              <a:t>mensagem</a:t>
            </a:r>
            <a:r>
              <a:rPr lang="es-AR" i="1" dirty="0">
                <a:solidFill>
                  <a:schemeClr val="tx1"/>
                </a:solidFill>
              </a:rPr>
              <a:t> de vida: </a:t>
            </a:r>
            <a:r>
              <a:rPr lang="es-AR" i="1" dirty="0" err="1">
                <a:solidFill>
                  <a:schemeClr val="tx1"/>
                </a:solidFill>
              </a:rPr>
              <a:t>entenda</a:t>
            </a:r>
            <a:r>
              <a:rPr lang="es-AR" i="1" dirty="0">
                <a:solidFill>
                  <a:schemeClr val="tx1"/>
                </a:solidFill>
              </a:rPr>
              <a:t> a </a:t>
            </a:r>
            <a:r>
              <a:rPr lang="es-AR" i="1" dirty="0" err="1">
                <a:solidFill>
                  <a:schemeClr val="tx1"/>
                </a:solidFill>
              </a:rPr>
              <a:t>missa</a:t>
            </a:r>
            <a:r>
              <a:rPr lang="es-AR" i="1" dirty="0">
                <a:solidFill>
                  <a:schemeClr val="tx1"/>
                </a:solidFill>
              </a:rPr>
              <a:t> para participar </a:t>
            </a:r>
            <a:r>
              <a:rPr lang="es-AR" i="1" dirty="0" err="1">
                <a:solidFill>
                  <a:schemeClr val="tx1"/>
                </a:solidFill>
              </a:rPr>
              <a:t>melhor</a:t>
            </a:r>
            <a:r>
              <a:rPr lang="es-AR" b="0" i="1" dirty="0">
                <a:solidFill>
                  <a:schemeClr val="tx1"/>
                </a:solidFill>
              </a:rPr>
              <a:t>. </a:t>
            </a:r>
            <a:r>
              <a:rPr lang="it-IT" b="0" dirty="0">
                <a:solidFill>
                  <a:schemeClr val="tx1"/>
                </a:solidFill>
              </a:rPr>
              <a:t>São Paulo, Ed. Paulinas, 1978.</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Temas Próximo Encontro:</a:t>
            </a:r>
          </a:p>
        </p:txBody>
      </p:sp>
      <p:sp>
        <p:nvSpPr>
          <p:cNvPr id="8" name="Subtítulo 7"/>
          <p:cNvSpPr>
            <a:spLocks noGrp="1"/>
          </p:cNvSpPr>
          <p:nvPr>
            <p:ph type="subTitle" idx="1"/>
          </p:nvPr>
        </p:nvSpPr>
        <p:spPr>
          <a:xfrm>
            <a:off x="1547664" y="1196752"/>
            <a:ext cx="7416824" cy="5616624"/>
          </a:xfrm>
        </p:spPr>
        <p:txBody>
          <a:bodyPr>
            <a:normAutofit/>
          </a:bodyPr>
          <a:lstStyle/>
          <a:p>
            <a:pPr lvl="0" algn="just">
              <a:buFont typeface="Wingdings" pitchFamily="2" charset="2"/>
              <a:buChar char="Ø"/>
            </a:pPr>
            <a:r>
              <a:rPr lang="it-IT" b="0" dirty="0">
                <a:solidFill>
                  <a:schemeClr val="tx1"/>
                </a:solidFill>
              </a:rPr>
              <a:t> Espaço celebrativo;</a:t>
            </a:r>
          </a:p>
          <a:p>
            <a:pPr lvl="0" algn="just">
              <a:buFont typeface="Wingdings" pitchFamily="2" charset="2"/>
              <a:buChar char="Ø"/>
            </a:pPr>
            <a:r>
              <a:rPr lang="it-IT" b="0" dirty="0">
                <a:solidFill>
                  <a:schemeClr val="tx1"/>
                </a:solidFill>
              </a:rPr>
              <a:t> Símbolos litúrgicos na missa;</a:t>
            </a:r>
          </a:p>
          <a:p>
            <a:pPr lvl="0" algn="just">
              <a:buFont typeface="Wingdings" pitchFamily="2" charset="2"/>
              <a:buChar char="Ø"/>
            </a:pPr>
            <a:r>
              <a:rPr lang="it-IT" b="0" dirty="0">
                <a:solidFill>
                  <a:schemeClr val="tx1"/>
                </a:solidFill>
              </a:rPr>
              <a:t> </a:t>
            </a:r>
            <a:r>
              <a:rPr lang="it-IT" dirty="0"/>
              <a:t>Doc 43 CNBB – Animação da Vida Litúrgica no Brasil</a:t>
            </a:r>
            <a:r>
              <a:rPr lang="it-IT" b="0" dirty="0">
                <a:solidFill>
                  <a:schemeClr val="tx1"/>
                </a:solidFill>
              </a:rPr>
              <a:t>;</a:t>
            </a:r>
          </a:p>
          <a:p>
            <a:pPr lvl="0" algn="just">
              <a:buFont typeface="Wingdings" pitchFamily="2" charset="2"/>
              <a:buChar char="Ø"/>
            </a:pPr>
            <a:r>
              <a:rPr lang="it-IT" dirty="0"/>
              <a:t> Doc 52 CNBB – Orientação para a Celebração da Palavra de Deus;</a:t>
            </a:r>
            <a:endParaRPr lang="it-IT" b="0" dirty="0">
              <a:solidFill>
                <a:schemeClr val="tx1"/>
              </a:solidFill>
            </a:endParaRPr>
          </a:p>
          <a:p>
            <a:pPr lvl="0" algn="just"/>
            <a:endParaRPr lang="it-IT" b="0" dirty="0">
              <a:solidFill>
                <a:schemeClr val="tx1"/>
              </a:solidFill>
            </a:endParaRPr>
          </a:p>
          <a:p>
            <a:pPr lvl="0" algn="just">
              <a:buFont typeface="Wingdings" pitchFamily="2" charset="2"/>
              <a:buChar char="Ø"/>
            </a:pPr>
            <a:endParaRPr lang="it-IT" b="0" dirty="0">
              <a:solidFill>
                <a:schemeClr val="tx1"/>
              </a:solidFill>
            </a:endParaRPr>
          </a:p>
          <a:p>
            <a:pPr lvl="0" algn="just">
              <a:buFont typeface="Wingdings" pitchFamily="2" charset="2"/>
              <a:buChar char="Ø"/>
            </a:pPr>
            <a:endParaRPr lang="it-IT" b="0" dirty="0">
              <a:solidFill>
                <a:schemeClr val="tx1"/>
              </a:solidFill>
            </a:endParaRPr>
          </a:p>
          <a:p>
            <a:pPr lvl="0" algn="just"/>
            <a:r>
              <a:rPr lang="it-IT" b="0" dirty="0">
                <a:solidFill>
                  <a:schemeClr val="tx1"/>
                </a:solidFill>
              </a:rPr>
              <a:t>   </a:t>
            </a:r>
            <a:r>
              <a:rPr lang="it-IT" u="sng" dirty="0">
                <a:solidFill>
                  <a:schemeClr val="tx1"/>
                </a:solidFill>
              </a:rPr>
              <a:t>Sugestões / contato:</a:t>
            </a:r>
          </a:p>
          <a:p>
            <a:pPr lvl="0" algn="just">
              <a:buFont typeface="Wingdings" pitchFamily="2" charset="2"/>
              <a:buChar char="Ø"/>
            </a:pPr>
            <a:r>
              <a:rPr lang="it-IT" b="0" dirty="0">
                <a:solidFill>
                  <a:schemeClr val="tx1"/>
                </a:solidFill>
              </a:rPr>
              <a:t>E-mail: saulo.camporesi@hotmail.com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ctrTitle"/>
          </p:nvPr>
        </p:nvSpPr>
        <p:spPr>
          <a:xfrm>
            <a:off x="179512" y="116632"/>
            <a:ext cx="8784976" cy="864095"/>
          </a:xfrm>
        </p:spPr>
        <p:txBody>
          <a:bodyPr>
            <a:normAutofit/>
          </a:bodyPr>
          <a:lstStyle/>
          <a:p>
            <a:pPr algn="ctr"/>
            <a:r>
              <a:rPr lang="pt-BR" sz="4400" dirty="0">
                <a:latin typeface="Aharoni" pitchFamily="2" charset="-79"/>
                <a:cs typeface="Aharoni" pitchFamily="2" charset="-79"/>
              </a:rPr>
              <a:t>Caros irmãos e irmãs...</a:t>
            </a:r>
          </a:p>
        </p:txBody>
      </p:sp>
      <p:sp>
        <p:nvSpPr>
          <p:cNvPr id="8" name="Subtítulo 7"/>
          <p:cNvSpPr>
            <a:spLocks noGrp="1"/>
          </p:cNvSpPr>
          <p:nvPr>
            <p:ph type="subTitle" idx="1"/>
          </p:nvPr>
        </p:nvSpPr>
        <p:spPr>
          <a:xfrm>
            <a:off x="467544" y="1196752"/>
            <a:ext cx="8352928" cy="5400600"/>
          </a:xfrm>
        </p:spPr>
        <p:txBody>
          <a:bodyPr>
            <a:normAutofit lnSpcReduction="10000"/>
          </a:bodyPr>
          <a:lstStyle/>
          <a:p>
            <a:endParaRPr lang="pt-BR" sz="2000" b="0" dirty="0">
              <a:solidFill>
                <a:schemeClr val="tx1"/>
              </a:solidFill>
            </a:endParaRPr>
          </a:p>
          <a:p>
            <a:endParaRPr lang="pt-BR" sz="2000" b="0" dirty="0">
              <a:solidFill>
                <a:schemeClr val="tx1"/>
              </a:solidFill>
            </a:endParaRPr>
          </a:p>
          <a:p>
            <a:endParaRPr lang="pt-BR" sz="2000" b="0" dirty="0">
              <a:solidFill>
                <a:schemeClr val="tx1"/>
              </a:solidFill>
            </a:endParaRPr>
          </a:p>
          <a:p>
            <a:endParaRPr lang="pt-BR" sz="2000" b="0" dirty="0">
              <a:solidFill>
                <a:schemeClr val="tx1"/>
              </a:solidFill>
            </a:endParaRPr>
          </a:p>
          <a:p>
            <a:endParaRPr lang="pt-BR" sz="2000" b="0" dirty="0">
              <a:solidFill>
                <a:schemeClr val="tx1"/>
              </a:solidFill>
            </a:endParaRPr>
          </a:p>
          <a:p>
            <a:endParaRPr lang="pt-BR" sz="2000" b="0" dirty="0">
              <a:solidFill>
                <a:schemeClr val="tx1"/>
              </a:solidFill>
            </a:endParaRPr>
          </a:p>
          <a:p>
            <a:endParaRPr lang="pt-BR" sz="2000" b="0" dirty="0">
              <a:solidFill>
                <a:schemeClr val="tx1"/>
              </a:solidFill>
            </a:endParaRPr>
          </a:p>
          <a:p>
            <a:endParaRPr lang="pt-BR" sz="2000" b="0" dirty="0">
              <a:solidFill>
                <a:schemeClr val="tx1"/>
              </a:solidFill>
            </a:endParaRPr>
          </a:p>
          <a:p>
            <a:endParaRPr lang="pt-BR" sz="2000" b="0" dirty="0">
              <a:solidFill>
                <a:schemeClr val="tx1"/>
              </a:solidFill>
            </a:endParaRPr>
          </a:p>
          <a:p>
            <a:endParaRPr lang="pt-BR" sz="2000" b="0" dirty="0">
              <a:solidFill>
                <a:schemeClr val="tx1"/>
              </a:solidFill>
            </a:endParaRPr>
          </a:p>
          <a:p>
            <a:endParaRPr lang="pt-BR" sz="2000" b="0" dirty="0">
              <a:solidFill>
                <a:schemeClr val="tx1"/>
              </a:solidFill>
            </a:endParaRPr>
          </a:p>
          <a:p>
            <a:pPr algn="just"/>
            <a:r>
              <a:rPr lang="pt-BR" sz="2400" b="0" dirty="0">
                <a:solidFill>
                  <a:schemeClr val="tx1"/>
                </a:solidFill>
              </a:rPr>
              <a:t>"Ide, portanto, e fazei que todos os povos se tornem discípulos... ensinando-os a observar tudo quanto vos ordenei. E eis que estou convosco todos os dias, até a consumação dos séculos“. (</a:t>
            </a:r>
            <a:r>
              <a:rPr lang="pt-BR" sz="2400" b="0" dirty="0" err="1">
                <a:solidFill>
                  <a:schemeClr val="tx1"/>
                </a:solidFill>
              </a:rPr>
              <a:t>Mt</a:t>
            </a:r>
            <a:r>
              <a:rPr lang="pt-BR" sz="2400" b="0" dirty="0">
                <a:solidFill>
                  <a:schemeClr val="tx1"/>
                </a:solidFill>
              </a:rPr>
              <a:t> 28,19-20).</a:t>
            </a:r>
            <a:endParaRPr lang="it-IT" sz="2400" b="0" dirty="0">
              <a:solidFill>
                <a:schemeClr val="tx1"/>
              </a:solidFill>
            </a:endParaRPr>
          </a:p>
        </p:txBody>
      </p:sp>
      <p:pic>
        <p:nvPicPr>
          <p:cNvPr id="4" name="Imagem 3">
            <a:extLst>
              <a:ext uri="{FF2B5EF4-FFF2-40B4-BE49-F238E27FC236}">
                <a16:creationId xmlns:a16="http://schemas.microsoft.com/office/drawing/2014/main" id="{24F5FF22-C1FD-4F6B-8607-0B72D779F1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9672" y="1079739"/>
            <a:ext cx="5865440" cy="373038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76200"/>
            <a:ext cx="1691680" cy="2564904"/>
          </a:xfrm>
          <a:prstGeom prst="rect">
            <a:avLst/>
          </a:prstGeom>
          <a:ln w="9525">
            <a:noFill/>
            <a:miter lim="800000"/>
            <a:headEnd/>
            <a:tailEnd/>
          </a:ln>
        </p:spPr>
      </p:pic>
      <p:sp>
        <p:nvSpPr>
          <p:cNvPr id="7" name="Título 6"/>
          <p:cNvSpPr>
            <a:spLocks noGrp="1"/>
          </p:cNvSpPr>
          <p:nvPr>
            <p:ph type="ctrTitle"/>
          </p:nvPr>
        </p:nvSpPr>
        <p:spPr>
          <a:xfrm>
            <a:off x="1763688" y="332657"/>
            <a:ext cx="7200800" cy="864095"/>
          </a:xfrm>
        </p:spPr>
        <p:txBody>
          <a:bodyPr>
            <a:normAutofit/>
          </a:bodyPr>
          <a:lstStyle/>
          <a:p>
            <a:pPr algn="ctr"/>
            <a:r>
              <a:rPr lang="pt-BR" sz="4400" dirty="0">
                <a:latin typeface="Aharoni" pitchFamily="2" charset="-79"/>
                <a:cs typeface="Aharoni" pitchFamily="2" charset="-79"/>
              </a:rPr>
              <a:t>A Missa</a:t>
            </a:r>
          </a:p>
        </p:txBody>
      </p:sp>
      <p:sp>
        <p:nvSpPr>
          <p:cNvPr id="8" name="Subtítulo 7"/>
          <p:cNvSpPr>
            <a:spLocks noGrp="1"/>
          </p:cNvSpPr>
          <p:nvPr>
            <p:ph type="subTitle" idx="1"/>
          </p:nvPr>
        </p:nvSpPr>
        <p:spPr>
          <a:xfrm>
            <a:off x="1331640" y="1412776"/>
            <a:ext cx="7632848" cy="5328592"/>
          </a:xfrm>
        </p:spPr>
        <p:txBody>
          <a:bodyPr>
            <a:normAutofit fontScale="92500" lnSpcReduction="10000"/>
          </a:bodyPr>
          <a:lstStyle/>
          <a:p>
            <a:pPr algn="just">
              <a:buFont typeface="Wingdings" pitchFamily="2" charset="2"/>
              <a:buChar char="v"/>
            </a:pPr>
            <a:r>
              <a:rPr lang="es-AR" sz="2400" dirty="0"/>
              <a:t> </a:t>
            </a:r>
            <a:r>
              <a:rPr lang="es-AR" sz="2400" b="0" dirty="0">
                <a:solidFill>
                  <a:schemeClr val="tx1"/>
                </a:solidFill>
              </a:rPr>
              <a:t>A missa é o culto mais sublime que oferecemos ao Senhor.</a:t>
            </a:r>
          </a:p>
          <a:p>
            <a:pPr algn="just">
              <a:buFont typeface="Wingdings" pitchFamily="2" charset="2"/>
              <a:buChar char="v"/>
            </a:pPr>
            <a:r>
              <a:rPr lang="es-AR" sz="2400" b="0" dirty="0">
                <a:solidFill>
                  <a:schemeClr val="tx1"/>
                </a:solidFill>
              </a:rPr>
              <a:t> Rezar em casa é a mesma </a:t>
            </a:r>
            <a:r>
              <a:rPr lang="es-AR" sz="2400" b="0" dirty="0" err="1">
                <a:solidFill>
                  <a:schemeClr val="tx1"/>
                </a:solidFill>
              </a:rPr>
              <a:t>coisa</a:t>
            </a:r>
            <a:r>
              <a:rPr lang="es-AR" sz="2400" b="0" dirty="0">
                <a:solidFill>
                  <a:schemeClr val="tx1"/>
                </a:solidFill>
              </a:rPr>
              <a:t>?</a:t>
            </a:r>
          </a:p>
          <a:p>
            <a:pPr algn="just">
              <a:buFont typeface="Wingdings" pitchFamily="2" charset="2"/>
              <a:buChar char="v"/>
            </a:pPr>
            <a:r>
              <a:rPr lang="es-AR" sz="2400" b="0" dirty="0">
                <a:solidFill>
                  <a:schemeClr val="tx1"/>
                </a:solidFill>
              </a:rPr>
              <a:t> </a:t>
            </a:r>
            <a:r>
              <a:rPr lang="pt-BR" sz="2400" b="0" dirty="0">
                <a:solidFill>
                  <a:schemeClr val="tx1"/>
                </a:solidFill>
              </a:rPr>
              <a:t>'Onde dois ou três estiverem reunidos em meu nome, aí estarei no meio deles' (</a:t>
            </a:r>
            <a:r>
              <a:rPr lang="pt-BR" sz="2400" b="0" dirty="0" err="1">
                <a:solidFill>
                  <a:schemeClr val="tx1"/>
                </a:solidFill>
              </a:rPr>
              <a:t>Mt</a:t>
            </a:r>
            <a:r>
              <a:rPr lang="pt-BR" sz="2400" b="0" dirty="0">
                <a:solidFill>
                  <a:schemeClr val="tx1"/>
                </a:solidFill>
              </a:rPr>
              <a:t> 18,2).”</a:t>
            </a:r>
          </a:p>
          <a:p>
            <a:pPr algn="just">
              <a:buFont typeface="Wingdings" pitchFamily="2" charset="2"/>
              <a:buChar char="v"/>
            </a:pPr>
            <a:r>
              <a:rPr lang="es-AR" sz="2400" b="0" dirty="0">
                <a:solidFill>
                  <a:schemeClr val="tx1"/>
                </a:solidFill>
                <a:latin typeface="Aharoni" pitchFamily="2" charset="-79"/>
                <a:cs typeface="Aharoni" pitchFamily="2" charset="-79"/>
              </a:rPr>
              <a:t> </a:t>
            </a:r>
            <a:r>
              <a:rPr lang="es-AR" sz="2400" b="0" dirty="0">
                <a:solidFill>
                  <a:schemeClr val="tx1"/>
                </a:solidFill>
              </a:rPr>
              <a:t>Vamos à missa para ouvir a Palavra do Senhor e saber o que o Pai fala e propõe para a sua família reunida.</a:t>
            </a:r>
          </a:p>
          <a:p>
            <a:pPr algn="just">
              <a:buFont typeface="Wingdings" pitchFamily="2" charset="2"/>
              <a:buChar char="v"/>
            </a:pPr>
            <a:r>
              <a:rPr lang="pt-BR" sz="2400" b="0" dirty="0">
                <a:solidFill>
                  <a:schemeClr val="tx1"/>
                </a:solidFill>
              </a:rPr>
              <a:t>1330 Memorial da Paixão e da Ressurreição do Senhor. Santo Sacrifício, porque atualiza o único sacrifício de Cristo Salvador e inclui a oferenda da Igreja; ou também santo sacrifício da Missa, “sacrifício de louvor” (Hb 13,15), sacrifício espiritual, sacrifício puro e santo, pois realiza e supera todos os sacrifícios da Antiga Aliança.</a:t>
            </a:r>
          </a:p>
          <a:p>
            <a:pPr algn="just">
              <a:buFont typeface="Wingdings" pitchFamily="2" charset="2"/>
              <a:buChar char="v"/>
            </a:pPr>
            <a:r>
              <a:rPr lang="pt-BR" sz="2400" b="0" dirty="0">
                <a:solidFill>
                  <a:schemeClr val="tx1"/>
                </a:solidFill>
              </a:rPr>
              <a:t> 1382 A missa é ao mesmo tempo e inseparavelmente o memorial sacrifical no qual se perpetua o sacrifício da cruz, e o banquete sagrado da comunhão no Corpo e no Sangue do Senhor.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332657"/>
            <a:ext cx="7200800" cy="864095"/>
          </a:xfrm>
        </p:spPr>
        <p:txBody>
          <a:bodyPr>
            <a:normAutofit/>
          </a:bodyPr>
          <a:lstStyle/>
          <a:p>
            <a:pPr algn="ctr"/>
            <a:r>
              <a:rPr lang="pt-BR" sz="4400" dirty="0">
                <a:latin typeface="Aharoni" pitchFamily="2" charset="-79"/>
                <a:cs typeface="Aharoni" pitchFamily="2" charset="-79"/>
              </a:rPr>
              <a:t>A Missa é...</a:t>
            </a:r>
          </a:p>
        </p:txBody>
      </p:sp>
      <p:sp>
        <p:nvSpPr>
          <p:cNvPr id="8" name="Subtítulo 7"/>
          <p:cNvSpPr>
            <a:spLocks noGrp="1"/>
          </p:cNvSpPr>
          <p:nvPr>
            <p:ph type="subTitle" idx="1"/>
          </p:nvPr>
        </p:nvSpPr>
        <p:spPr>
          <a:xfrm>
            <a:off x="1403648" y="1412776"/>
            <a:ext cx="7560840" cy="5328592"/>
          </a:xfrm>
        </p:spPr>
        <p:txBody>
          <a:bodyPr>
            <a:normAutofit/>
          </a:bodyPr>
          <a:lstStyle/>
          <a:p>
            <a:pPr algn="just">
              <a:buFont typeface="Wingdings" pitchFamily="2" charset="2"/>
              <a:buChar char="v"/>
            </a:pPr>
            <a:r>
              <a:rPr lang="es-AR" sz="2200" b="0" dirty="0">
                <a:solidFill>
                  <a:schemeClr val="tx1"/>
                </a:solidFill>
              </a:rPr>
              <a:t> </a:t>
            </a:r>
            <a:r>
              <a:rPr lang="pt-BR" sz="2200" b="0" dirty="0">
                <a:solidFill>
                  <a:schemeClr val="tx1"/>
                </a:solidFill>
              </a:rPr>
              <a:t>1332 Santa [§30] Missa, porque a liturgia na qual se realizou o mistério da salvação termina com o envio dos fiéis (“</a:t>
            </a:r>
            <a:r>
              <a:rPr lang="pt-BR" sz="2200" b="0" dirty="0" err="1">
                <a:solidFill>
                  <a:schemeClr val="tx1"/>
                </a:solidFill>
              </a:rPr>
              <a:t>missio</a:t>
            </a:r>
            <a:r>
              <a:rPr lang="pt-BR" sz="2200" b="0" dirty="0">
                <a:solidFill>
                  <a:schemeClr val="tx1"/>
                </a:solidFill>
              </a:rPr>
              <a:t>”: missão, envio) para que cumpram a vontade de Deus em sua vida cotidiana.</a:t>
            </a:r>
            <a:endParaRPr lang="es-AR" sz="2200" b="0" dirty="0">
              <a:solidFill>
                <a:schemeClr val="tx1"/>
              </a:solidFill>
            </a:endParaRPr>
          </a:p>
          <a:p>
            <a:pPr algn="just"/>
            <a:endParaRPr lang="pt-BR" sz="2200" b="0" dirty="0">
              <a:solidFill>
                <a:schemeClr val="accent4">
                  <a:lumMod val="60000"/>
                  <a:lumOff val="40000"/>
                </a:schemeClr>
              </a:solidFill>
              <a:latin typeface="Aharoni" pitchFamily="2" charset="-79"/>
              <a:cs typeface="Aharoni" pitchFamily="2" charset="-79"/>
            </a:endParaRPr>
          </a:p>
          <a:p>
            <a:pPr algn="just"/>
            <a:endParaRPr lang="pt-BR" sz="2200" b="0" dirty="0">
              <a:solidFill>
                <a:schemeClr val="accent4">
                  <a:lumMod val="60000"/>
                  <a:lumOff val="40000"/>
                </a:schemeClr>
              </a:solidFill>
              <a:latin typeface="Aharoni" pitchFamily="2" charset="-79"/>
              <a:cs typeface="Aharoni" pitchFamily="2" charset="-79"/>
            </a:endParaRPr>
          </a:p>
          <a:p>
            <a:pPr algn="just"/>
            <a:endParaRPr lang="pt-BR" sz="2200" b="0" dirty="0">
              <a:solidFill>
                <a:schemeClr val="accent4">
                  <a:lumMod val="60000"/>
                  <a:lumOff val="40000"/>
                </a:schemeClr>
              </a:solidFill>
              <a:latin typeface="Aharoni" pitchFamily="2" charset="-79"/>
              <a:cs typeface="Aharoni" pitchFamily="2" charset="-79"/>
            </a:endParaRPr>
          </a:p>
          <a:p>
            <a:pPr algn="just"/>
            <a:endParaRPr lang="pt-BR" sz="2200" b="0" dirty="0">
              <a:solidFill>
                <a:schemeClr val="accent4">
                  <a:lumMod val="60000"/>
                  <a:lumOff val="40000"/>
                </a:schemeClr>
              </a:solidFill>
              <a:latin typeface="Aharoni" pitchFamily="2" charset="-79"/>
              <a:cs typeface="Aharoni" pitchFamily="2" charset="-79"/>
            </a:endParaRPr>
          </a:p>
          <a:p>
            <a:pPr algn="just"/>
            <a:endParaRPr lang="pt-BR" sz="2200" b="0" dirty="0">
              <a:solidFill>
                <a:schemeClr val="accent4">
                  <a:lumMod val="60000"/>
                  <a:lumOff val="40000"/>
                </a:schemeClr>
              </a:solidFill>
              <a:latin typeface="Aharoni" pitchFamily="2" charset="-79"/>
              <a:cs typeface="Aharoni" pitchFamily="2" charset="-79"/>
            </a:endParaRPr>
          </a:p>
          <a:p>
            <a:pPr algn="just"/>
            <a:endParaRPr lang="pt-BR" sz="2200" b="0" dirty="0">
              <a:solidFill>
                <a:schemeClr val="accent4">
                  <a:lumMod val="60000"/>
                  <a:lumOff val="40000"/>
                </a:schemeClr>
              </a:solidFill>
              <a:latin typeface="Aharoni" pitchFamily="2" charset="-79"/>
              <a:cs typeface="Aharoni" pitchFamily="2" charset="-79"/>
            </a:endParaRPr>
          </a:p>
          <a:p>
            <a:pPr algn="just"/>
            <a:endParaRPr lang="pt-BR" sz="2200" b="0" dirty="0">
              <a:solidFill>
                <a:schemeClr val="accent4">
                  <a:lumMod val="60000"/>
                  <a:lumOff val="40000"/>
                </a:schemeClr>
              </a:solidFill>
              <a:latin typeface="Aharoni" pitchFamily="2" charset="-79"/>
              <a:cs typeface="Aharoni" pitchFamily="2" charset="-79"/>
            </a:endParaRPr>
          </a:p>
          <a:p>
            <a:pPr algn="just"/>
            <a:endParaRPr lang="pt-BR" sz="2200" b="0" dirty="0">
              <a:solidFill>
                <a:schemeClr val="accent4">
                  <a:lumMod val="60000"/>
                  <a:lumOff val="40000"/>
                </a:schemeClr>
              </a:solidFill>
              <a:latin typeface="Aharoni" pitchFamily="2" charset="-79"/>
              <a:cs typeface="Aharoni" pitchFamily="2" charset="-79"/>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A Divisão da Missa</a:t>
            </a:r>
          </a:p>
        </p:txBody>
      </p:sp>
      <p:sp>
        <p:nvSpPr>
          <p:cNvPr id="8" name="Subtítulo 7"/>
          <p:cNvSpPr>
            <a:spLocks noGrp="1"/>
          </p:cNvSpPr>
          <p:nvPr>
            <p:ph type="subTitle" idx="1"/>
          </p:nvPr>
        </p:nvSpPr>
        <p:spPr>
          <a:xfrm>
            <a:off x="1331640" y="1196752"/>
            <a:ext cx="7632848" cy="5616624"/>
          </a:xfrm>
        </p:spPr>
        <p:txBody>
          <a:bodyPr>
            <a:noAutofit/>
          </a:bodyPr>
          <a:lstStyle/>
          <a:p>
            <a:pPr algn="just"/>
            <a:r>
              <a:rPr lang="es-AR" dirty="0">
                <a:solidFill>
                  <a:srgbClr val="FF0000"/>
                </a:solidFill>
              </a:rPr>
              <a:t>1. Ritos Iniciais</a:t>
            </a:r>
            <a:endParaRPr lang="it-IT" dirty="0">
              <a:solidFill>
                <a:srgbClr val="FF0000"/>
              </a:solidFill>
            </a:endParaRPr>
          </a:p>
          <a:p>
            <a:pPr algn="just"/>
            <a:r>
              <a:rPr lang="es-AR" b="0" dirty="0">
                <a:solidFill>
                  <a:schemeClr val="tx1"/>
                </a:solidFill>
              </a:rPr>
              <a:t>Comentário Introdutório à missa do dia, Canto de Abertura, Acolhida, Antífona de Entrada, Ato Penitencial, Hino de Louvor e Oração Coleta.</a:t>
            </a:r>
          </a:p>
          <a:p>
            <a:pPr algn="just"/>
            <a:endParaRPr lang="es-AR" sz="100" b="0" dirty="0">
              <a:solidFill>
                <a:schemeClr val="tx1"/>
              </a:solidFill>
            </a:endParaRPr>
          </a:p>
          <a:p>
            <a:pPr algn="just"/>
            <a:r>
              <a:rPr lang="es-AR" dirty="0">
                <a:solidFill>
                  <a:srgbClr val="FF0000"/>
                </a:solidFill>
              </a:rPr>
              <a:t>2. Rito da palavra</a:t>
            </a:r>
            <a:endParaRPr lang="it-IT" dirty="0">
              <a:solidFill>
                <a:srgbClr val="FF0000"/>
              </a:solidFill>
            </a:endParaRPr>
          </a:p>
          <a:p>
            <a:pPr algn="just"/>
            <a:r>
              <a:rPr lang="es-AR" b="0" dirty="0">
                <a:solidFill>
                  <a:schemeClr val="tx1"/>
                </a:solidFill>
              </a:rPr>
              <a:t>Primeira Leitura, Salmo Responsorial, Segunda Leitura, Aclamação ao Evangelho, Proclamação do Evangelho, Homilia, Profissão de Fé e Oração da Comunidade.</a:t>
            </a:r>
            <a:endParaRPr lang="it-IT" b="0" dirty="0">
              <a:solidFill>
                <a:schemeClr val="tx1"/>
              </a:solidFill>
            </a:endParaRPr>
          </a:p>
          <a:p>
            <a:pPr algn="just"/>
            <a:endParaRPr lang="pt-BR" sz="100" dirty="0">
              <a:solidFill>
                <a:schemeClr val="tx1"/>
              </a:solidFill>
            </a:endParaRPr>
          </a:p>
          <a:p>
            <a:pPr algn="just"/>
            <a:r>
              <a:rPr lang="es-AR" dirty="0">
                <a:solidFill>
                  <a:srgbClr val="FF0000"/>
                </a:solidFill>
              </a:rPr>
              <a:t>3. Rito Sacramental</a:t>
            </a:r>
            <a:endParaRPr lang="it-IT" dirty="0">
              <a:solidFill>
                <a:srgbClr val="FF0000"/>
              </a:solidFill>
            </a:endParaRPr>
          </a:p>
          <a:p>
            <a:pPr algn="just"/>
            <a:r>
              <a:rPr lang="es-AR" dirty="0">
                <a:solidFill>
                  <a:srgbClr val="FF0000"/>
                </a:solidFill>
              </a:rPr>
              <a:t>1ª Parte</a:t>
            </a:r>
            <a:r>
              <a:rPr lang="es-AR" dirty="0"/>
              <a:t> </a:t>
            </a:r>
            <a:r>
              <a:rPr lang="es-AR" dirty="0">
                <a:solidFill>
                  <a:schemeClr val="tx1"/>
                </a:solidFill>
              </a:rPr>
              <a:t>- Oferendas: </a:t>
            </a:r>
            <a:r>
              <a:rPr lang="es-AR" b="0" dirty="0">
                <a:solidFill>
                  <a:schemeClr val="tx1"/>
                </a:solidFill>
              </a:rPr>
              <a:t>Canto/Procissão das Oferendas, Orai Irmãos e Irmãs, e Oração Sobre as Oferendas;</a:t>
            </a:r>
            <a:endParaRPr lang="it-IT" b="0" dirty="0">
              <a:solidFill>
                <a:schemeClr val="tx1"/>
              </a:solidFill>
            </a:endParaRPr>
          </a:p>
          <a:p>
            <a:pPr algn="just"/>
            <a:r>
              <a:rPr lang="es-AR" dirty="0">
                <a:solidFill>
                  <a:srgbClr val="FF0000"/>
                </a:solidFill>
              </a:rPr>
              <a:t>2ª Parte</a:t>
            </a:r>
            <a:r>
              <a:rPr lang="es-AR" dirty="0"/>
              <a:t> </a:t>
            </a:r>
            <a:r>
              <a:rPr lang="es-AR" dirty="0">
                <a:solidFill>
                  <a:schemeClr val="tx1"/>
                </a:solidFill>
              </a:rPr>
              <a:t>- Oração Eucarística: </a:t>
            </a:r>
            <a:r>
              <a:rPr lang="es-AR" b="0" dirty="0">
                <a:solidFill>
                  <a:schemeClr val="tx1"/>
                </a:solidFill>
              </a:rPr>
              <a:t>Prefácio, Santo, Consagração e Louvor Final;</a:t>
            </a:r>
            <a:endParaRPr lang="it-IT" b="0" dirty="0">
              <a:solidFill>
                <a:schemeClr val="tx1"/>
              </a:solidFill>
            </a:endParaRPr>
          </a:p>
          <a:p>
            <a:pPr algn="just"/>
            <a:r>
              <a:rPr lang="es-AR" dirty="0">
                <a:solidFill>
                  <a:srgbClr val="FF0000"/>
                </a:solidFill>
              </a:rPr>
              <a:t>3ª Parte</a:t>
            </a:r>
            <a:r>
              <a:rPr lang="es-AR" dirty="0"/>
              <a:t> </a:t>
            </a:r>
            <a:r>
              <a:rPr lang="es-AR" dirty="0">
                <a:solidFill>
                  <a:schemeClr val="tx1"/>
                </a:solidFill>
              </a:rPr>
              <a:t>- Comunhão: </a:t>
            </a:r>
            <a:r>
              <a:rPr lang="es-AR" b="0" dirty="0">
                <a:solidFill>
                  <a:schemeClr val="tx1"/>
                </a:solidFill>
              </a:rPr>
              <a:t>Pai Nosso, Abraço da Paz, Cordeiro de Deus, Canto/Distribuição da Comunhão, Interiorização, Antífona da Comunhão e Oração após a Comunhão. </a:t>
            </a:r>
            <a:endParaRPr lang="it-IT" b="0" dirty="0">
              <a:solidFill>
                <a:schemeClr val="tx1"/>
              </a:solidFill>
            </a:endParaRPr>
          </a:p>
          <a:p>
            <a:pPr algn="just"/>
            <a:endParaRPr lang="es-AR" sz="100" dirty="0">
              <a:solidFill>
                <a:srgbClr val="FF0000"/>
              </a:solidFill>
            </a:endParaRPr>
          </a:p>
          <a:p>
            <a:pPr algn="just"/>
            <a:r>
              <a:rPr lang="es-AR" dirty="0">
                <a:solidFill>
                  <a:srgbClr val="FF0000"/>
                </a:solidFill>
              </a:rPr>
              <a:t>4. Ritos Finais</a:t>
            </a:r>
            <a:endParaRPr lang="it-IT" dirty="0">
              <a:solidFill>
                <a:srgbClr val="FF0000"/>
              </a:solidFill>
            </a:endParaRPr>
          </a:p>
          <a:p>
            <a:pPr algn="just"/>
            <a:r>
              <a:rPr lang="es-AR" b="0" dirty="0">
                <a:solidFill>
                  <a:schemeClr val="tx1"/>
                </a:solidFill>
              </a:rPr>
              <a:t>Mensagem, Comunicados da Comunidade, Canto de Ação de Graças e Bênção Final. </a:t>
            </a:r>
            <a:endParaRPr lang="pt-BR" b="0" dirty="0">
              <a:solidFill>
                <a:schemeClr val="accent4">
                  <a:lumMod val="60000"/>
                  <a:lumOff val="40000"/>
                </a:schemeClr>
              </a:solidFill>
              <a:latin typeface="Aharoni" pitchFamily="2" charset="-79"/>
              <a:cs typeface="Aharoni" pitchFamily="2" charset="-79"/>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Ritos Iniciais</a:t>
            </a:r>
          </a:p>
        </p:txBody>
      </p:sp>
      <p:sp>
        <p:nvSpPr>
          <p:cNvPr id="8" name="Subtítulo 7"/>
          <p:cNvSpPr>
            <a:spLocks noGrp="1"/>
          </p:cNvSpPr>
          <p:nvPr>
            <p:ph type="subTitle" idx="1"/>
          </p:nvPr>
        </p:nvSpPr>
        <p:spPr>
          <a:xfrm>
            <a:off x="1331640" y="1196752"/>
            <a:ext cx="7632848" cy="5616624"/>
          </a:xfrm>
        </p:spPr>
        <p:txBody>
          <a:bodyPr>
            <a:noAutofit/>
          </a:bodyPr>
          <a:lstStyle/>
          <a:p>
            <a:pPr algn="just"/>
            <a:r>
              <a:rPr lang="it-IT" sz="1500" i="1" dirty="0">
                <a:solidFill>
                  <a:schemeClr val="tx1"/>
                </a:solidFill>
              </a:rPr>
              <a:t>Instrução Geral ao Missal Romano, n.º 24:</a:t>
            </a:r>
            <a:endParaRPr lang="it-IT" sz="1500" dirty="0">
              <a:solidFill>
                <a:schemeClr val="tx1"/>
              </a:solidFill>
            </a:endParaRPr>
          </a:p>
          <a:p>
            <a:pPr algn="just"/>
            <a:r>
              <a:rPr lang="it-IT" sz="1500" i="1" dirty="0">
                <a:solidFill>
                  <a:schemeClr val="tx1"/>
                </a:solidFill>
              </a:rPr>
              <a:t>“Os ritos iniciais ou as partes que precedem a liturgia da palavra, isto é, cântico de entrada, saudação, ato penitencial, Senhor, Glória e oração da coleta, têm o caráter de exórdio, introdução e preparação. Estes ritos têm por finalidade fazer com que os fiéis, reunindo-se em assembléia, constituam uma comunhão e se disponham para ouvir atentamente a Palavra de Deus e celebrar dignamente a Eucaristia”.</a:t>
            </a:r>
            <a:endParaRPr lang="it-IT" sz="1500" dirty="0">
              <a:solidFill>
                <a:schemeClr val="tx1"/>
              </a:solidFill>
            </a:endParaRPr>
          </a:p>
          <a:p>
            <a:pPr algn="just"/>
            <a:endParaRPr lang="es-AR" sz="100" dirty="0">
              <a:solidFill>
                <a:srgbClr val="FF0000"/>
              </a:solidFill>
            </a:endParaRPr>
          </a:p>
          <a:p>
            <a:pPr algn="just"/>
            <a:r>
              <a:rPr lang="es-AR" sz="1500" dirty="0">
                <a:solidFill>
                  <a:srgbClr val="FF0000"/>
                </a:solidFill>
              </a:rPr>
              <a:t>1. Comentário Inicial</a:t>
            </a:r>
          </a:p>
          <a:p>
            <a:pPr algn="just"/>
            <a:r>
              <a:rPr lang="it-IT" sz="1500" b="0" dirty="0">
                <a:solidFill>
                  <a:schemeClr val="tx1"/>
                </a:solidFill>
              </a:rPr>
              <a:t>Este tem por fim introduzir os fiéis ao mistério celebrado. Sua posição correta seria após a saudação do padre, pois ao nos encontrarmos com uma pessoa primeiro a saudamos para depois iniciarmos qualquer atividade com ela.</a:t>
            </a:r>
          </a:p>
          <a:p>
            <a:pPr algn="just"/>
            <a:endParaRPr lang="it-IT" sz="100" dirty="0">
              <a:solidFill>
                <a:srgbClr val="FF0000"/>
              </a:solidFill>
            </a:endParaRPr>
          </a:p>
          <a:p>
            <a:pPr algn="just"/>
            <a:r>
              <a:rPr lang="it-IT" sz="1500" dirty="0">
                <a:solidFill>
                  <a:srgbClr val="FF0000"/>
                </a:solidFill>
              </a:rPr>
              <a:t>2. Canto de Entrada</a:t>
            </a:r>
          </a:p>
          <a:p>
            <a:pPr algn="just"/>
            <a:r>
              <a:rPr lang="it-IT" sz="1500" i="1" dirty="0">
                <a:solidFill>
                  <a:schemeClr val="tx1"/>
                </a:solidFill>
              </a:rPr>
              <a:t>“Reunido o povo, enquanto o sacerdote entra com os ministros, começa o canto de entrada. A finalidade desse canto é abrir a celebração, promover a união da assembléia, introduzir no mistério do tempo litúrgico ou da festa, e acompanhar a procissão do sacerdote e dos ministros”(IGMR n.º 25)</a:t>
            </a:r>
            <a:endParaRPr lang="it-IT" sz="1500" dirty="0">
              <a:solidFill>
                <a:schemeClr val="tx1"/>
              </a:solidFill>
            </a:endParaRPr>
          </a:p>
          <a:p>
            <a:pPr algn="just"/>
            <a:r>
              <a:rPr lang="it-IT" sz="1500" dirty="0">
                <a:solidFill>
                  <a:srgbClr val="FF0000"/>
                </a:solidFill>
              </a:rPr>
              <a:t>Durante o canto de entrada percebemos alguns elementos que compõem o início da missa:</a:t>
            </a:r>
          </a:p>
          <a:p>
            <a:pPr algn="just"/>
            <a:r>
              <a:rPr lang="it-IT" sz="1500" u="sng" dirty="0">
                <a:solidFill>
                  <a:srgbClr val="FF0000"/>
                </a:solidFill>
              </a:rPr>
              <a:t>a) O canto</a:t>
            </a:r>
            <a:endParaRPr lang="it-IT" sz="1500" dirty="0">
              <a:solidFill>
                <a:srgbClr val="FF0000"/>
              </a:solidFill>
            </a:endParaRPr>
          </a:p>
          <a:p>
            <a:pPr algn="just"/>
            <a:r>
              <a:rPr lang="it-IT" sz="1500" b="0" dirty="0">
                <a:solidFill>
                  <a:schemeClr val="tx1"/>
                </a:solidFill>
              </a:rPr>
              <a:t>Durante a missa, todas as músicas fazem parte de cada momento. Através da música participamos da missa cantando. A música não é simplesmente acompanhamento ou trilha musical da celebração: a música é também nossa forma de louvarmos a Deus. Daí a importância da participação de toda assembléia durante os cantos.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Ritos Iniciais</a:t>
            </a:r>
          </a:p>
        </p:txBody>
      </p:sp>
      <p:sp>
        <p:nvSpPr>
          <p:cNvPr id="8" name="Subtítulo 7"/>
          <p:cNvSpPr>
            <a:spLocks noGrp="1"/>
          </p:cNvSpPr>
          <p:nvPr>
            <p:ph type="subTitle" idx="1"/>
          </p:nvPr>
        </p:nvSpPr>
        <p:spPr>
          <a:xfrm>
            <a:off x="1331640" y="1196752"/>
            <a:ext cx="7632848" cy="5616624"/>
          </a:xfrm>
        </p:spPr>
        <p:txBody>
          <a:bodyPr>
            <a:normAutofit fontScale="92500"/>
          </a:bodyPr>
          <a:lstStyle/>
          <a:p>
            <a:pPr algn="just"/>
            <a:r>
              <a:rPr lang="it-IT" i="1" u="sng" dirty="0">
                <a:solidFill>
                  <a:srgbClr val="FF0000"/>
                </a:solidFill>
              </a:rPr>
              <a:t>b) A procissão</a:t>
            </a:r>
            <a:endParaRPr lang="it-IT" dirty="0">
              <a:solidFill>
                <a:srgbClr val="FF0000"/>
              </a:solidFill>
            </a:endParaRPr>
          </a:p>
          <a:p>
            <a:pPr algn="just"/>
            <a:r>
              <a:rPr lang="it-IT" b="0" dirty="0">
                <a:solidFill>
                  <a:schemeClr val="tx1"/>
                </a:solidFill>
              </a:rPr>
              <a:t>O povo de Deus é um povo peregrino, que caminha rumo ao coração do Pai. Todas as procissões têm esse sentido: caminho a se percorrer e objetivo a que se quer chegar. </a:t>
            </a:r>
            <a:r>
              <a:rPr lang="pt-BR" b="0" dirty="0">
                <a:solidFill>
                  <a:schemeClr val="tx1"/>
                </a:solidFill>
              </a:rPr>
              <a:t>A ordem da procissão de entrada é a seguinte: A Cruz Processional, o Círio Pascal (sobretudo no tempo pascal), os leitores, MECEs, coroinhas e o celebrante.</a:t>
            </a:r>
            <a:endParaRPr lang="it-IT" b="0" dirty="0">
              <a:solidFill>
                <a:schemeClr val="tx1"/>
              </a:solidFill>
            </a:endParaRPr>
          </a:p>
          <a:p>
            <a:pPr algn="just"/>
            <a:r>
              <a:rPr lang="it-IT" u="sng" dirty="0">
                <a:solidFill>
                  <a:srgbClr val="FF0000"/>
                </a:solidFill>
              </a:rPr>
              <a:t>c) O beijo no altar</a:t>
            </a:r>
            <a:endParaRPr lang="it-IT" dirty="0">
              <a:solidFill>
                <a:srgbClr val="FF0000"/>
              </a:solidFill>
            </a:endParaRPr>
          </a:p>
          <a:p>
            <a:pPr algn="just"/>
            <a:r>
              <a:rPr lang="it-IT" b="0" dirty="0">
                <a:solidFill>
                  <a:schemeClr val="tx1"/>
                </a:solidFill>
              </a:rPr>
              <a:t>Durante a missa, o pão e o vinho são consagrados no altar, ou seja, é no altar que ocorre o mistério eucarístico. O presidente da celebração ao chegar beija o altar, que representa Cristo, em sinal de carinho e reverência por tão sublime lugar.</a:t>
            </a:r>
          </a:p>
          <a:p>
            <a:pPr algn="just"/>
            <a:endParaRPr lang="it-IT" sz="800" dirty="0">
              <a:solidFill>
                <a:srgbClr val="FF0000"/>
              </a:solidFill>
            </a:endParaRPr>
          </a:p>
          <a:p>
            <a:pPr algn="just"/>
            <a:r>
              <a:rPr lang="it-IT" dirty="0">
                <a:solidFill>
                  <a:srgbClr val="FF0000"/>
                </a:solidFill>
              </a:rPr>
              <a:t>3. Saudação</a:t>
            </a:r>
          </a:p>
          <a:p>
            <a:pPr algn="just"/>
            <a:r>
              <a:rPr lang="it-IT" u="sng" dirty="0">
                <a:solidFill>
                  <a:srgbClr val="FF0000"/>
                </a:solidFill>
              </a:rPr>
              <a:t>a) Sinal da Cruz</a:t>
            </a:r>
            <a:endParaRPr lang="it-IT" dirty="0">
              <a:solidFill>
                <a:srgbClr val="FF0000"/>
              </a:solidFill>
            </a:endParaRPr>
          </a:p>
          <a:p>
            <a:pPr algn="just"/>
            <a:r>
              <a:rPr lang="it-IT" b="0" dirty="0">
                <a:solidFill>
                  <a:schemeClr val="tx1"/>
                </a:solidFill>
              </a:rPr>
              <a:t>O presidente da celebração e a assembléia recordam-se por que estão celebrando a missa. É, sobretudo pela graça de Deus, em resposta ao seu amor. Nenhum motivo particular deve sobrepor-se à gratuidade. Pelo sinal da cruz nos lembramos que pela cruz de Cristo nos aproximamos da Santíssima Trindade.</a:t>
            </a:r>
          </a:p>
          <a:p>
            <a:pPr algn="just"/>
            <a:r>
              <a:rPr lang="it-IT" u="sng" dirty="0">
                <a:solidFill>
                  <a:srgbClr val="FF0000"/>
                </a:solidFill>
              </a:rPr>
              <a:t>b) Saudação</a:t>
            </a:r>
            <a:endParaRPr lang="it-IT" dirty="0">
              <a:solidFill>
                <a:srgbClr val="FF0000"/>
              </a:solidFill>
            </a:endParaRPr>
          </a:p>
          <a:p>
            <a:pPr algn="just"/>
            <a:r>
              <a:rPr lang="it-IT" b="0" dirty="0">
                <a:solidFill>
                  <a:schemeClr val="tx1"/>
                </a:solidFill>
              </a:rPr>
              <a:t>Retirada na sua maioria dos cumprimentos de Paulo , o presidente da celebração e a assembléia se saúdam. O encontro eucarístico é movido unicamente pelo amor de Deus, mas também é encontro com os irmãos.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1691680" cy="2564904"/>
          </a:xfrm>
          <a:prstGeom prst="rect">
            <a:avLst/>
          </a:prstGeom>
          <a:ln w="9525">
            <a:noFill/>
            <a:miter lim="800000"/>
            <a:headEnd/>
            <a:tailEnd/>
          </a:ln>
        </p:spPr>
      </p:pic>
      <p:sp>
        <p:nvSpPr>
          <p:cNvPr id="7" name="Título 6"/>
          <p:cNvSpPr>
            <a:spLocks noGrp="1"/>
          </p:cNvSpPr>
          <p:nvPr>
            <p:ph type="ctrTitle"/>
          </p:nvPr>
        </p:nvSpPr>
        <p:spPr>
          <a:xfrm>
            <a:off x="1763688" y="116632"/>
            <a:ext cx="7200800" cy="864095"/>
          </a:xfrm>
        </p:spPr>
        <p:txBody>
          <a:bodyPr>
            <a:normAutofit/>
          </a:bodyPr>
          <a:lstStyle/>
          <a:p>
            <a:pPr algn="ctr"/>
            <a:r>
              <a:rPr lang="pt-BR" sz="4400" dirty="0">
                <a:latin typeface="Aharoni" pitchFamily="2" charset="-79"/>
                <a:cs typeface="Aharoni" pitchFamily="2" charset="-79"/>
              </a:rPr>
              <a:t>Ritos Iniciais</a:t>
            </a:r>
          </a:p>
        </p:txBody>
      </p:sp>
      <p:sp>
        <p:nvSpPr>
          <p:cNvPr id="8" name="Subtítulo 7"/>
          <p:cNvSpPr>
            <a:spLocks noGrp="1"/>
          </p:cNvSpPr>
          <p:nvPr>
            <p:ph type="subTitle" idx="1"/>
          </p:nvPr>
        </p:nvSpPr>
        <p:spPr>
          <a:xfrm>
            <a:off x="1331640" y="1196752"/>
            <a:ext cx="7632848" cy="5616624"/>
          </a:xfrm>
        </p:spPr>
        <p:txBody>
          <a:bodyPr>
            <a:normAutofit lnSpcReduction="10000"/>
          </a:bodyPr>
          <a:lstStyle/>
          <a:p>
            <a:pPr algn="just"/>
            <a:r>
              <a:rPr lang="it-IT" dirty="0">
                <a:solidFill>
                  <a:srgbClr val="FF0000"/>
                </a:solidFill>
              </a:rPr>
              <a:t>4. Ato Penitencial</a:t>
            </a:r>
          </a:p>
          <a:p>
            <a:pPr algn="just"/>
            <a:r>
              <a:rPr lang="it-IT" b="0" dirty="0">
                <a:solidFill>
                  <a:schemeClr val="tx1"/>
                </a:solidFill>
              </a:rPr>
              <a:t>Após saudar a assembléia presente, o sacerdote convida toda assembléia a, em um momento de silêncio, reconhecer-se pecadora e necessitada da misericórdia de Deus. Após o reconhecimento da necessidade da misericórdia divina, o povo a pede em forma de ato de contrição:</a:t>
            </a:r>
            <a:r>
              <a:rPr lang="it-IT" dirty="0">
                <a:solidFill>
                  <a:schemeClr val="tx1"/>
                </a:solidFill>
              </a:rPr>
              <a:t> </a:t>
            </a:r>
            <a:r>
              <a:rPr lang="it-IT" i="1" dirty="0">
                <a:solidFill>
                  <a:schemeClr val="tx1"/>
                </a:solidFill>
              </a:rPr>
              <a:t>Confesso a Deus Todo-Poderoso...</a:t>
            </a:r>
            <a:r>
              <a:rPr lang="it-IT" dirty="0">
                <a:solidFill>
                  <a:schemeClr val="tx1"/>
                </a:solidFill>
              </a:rPr>
              <a:t> </a:t>
            </a:r>
            <a:r>
              <a:rPr lang="it-IT" b="0" dirty="0">
                <a:solidFill>
                  <a:schemeClr val="tx1"/>
                </a:solidFill>
              </a:rPr>
              <a:t>Em forma de diálogo por versículos bíblicos:</a:t>
            </a:r>
            <a:r>
              <a:rPr lang="it-IT" i="1" dirty="0">
                <a:solidFill>
                  <a:schemeClr val="tx1"/>
                </a:solidFill>
              </a:rPr>
              <a:t> Tende compaixão de nós...</a:t>
            </a:r>
            <a:r>
              <a:rPr lang="it-IT" dirty="0">
                <a:solidFill>
                  <a:schemeClr val="tx1"/>
                </a:solidFill>
              </a:rPr>
              <a:t> </a:t>
            </a:r>
            <a:r>
              <a:rPr lang="it-IT" b="0" dirty="0">
                <a:solidFill>
                  <a:schemeClr val="tx1"/>
                </a:solidFill>
              </a:rPr>
              <a:t>Ou em forma de ladainha:</a:t>
            </a:r>
            <a:r>
              <a:rPr lang="it-IT" dirty="0">
                <a:solidFill>
                  <a:schemeClr val="tx1"/>
                </a:solidFill>
              </a:rPr>
              <a:t> </a:t>
            </a:r>
            <a:r>
              <a:rPr lang="it-IT" i="1" dirty="0">
                <a:solidFill>
                  <a:schemeClr val="tx1"/>
                </a:solidFill>
              </a:rPr>
              <a:t>Senhor, que viestes salvar... </a:t>
            </a:r>
            <a:r>
              <a:rPr lang="it-IT" b="0" dirty="0">
                <a:solidFill>
                  <a:schemeClr val="tx1"/>
                </a:solidFill>
              </a:rPr>
              <a:t>Após, segue-se a absolvição do sacerdote. Tal ato pode ser substituído pela aspersão da água, que nos convida a rememorar-mos o nosso compromisso assumido pelo batismo e através do simbolismo da água pedimos para sermos purificados.</a:t>
            </a:r>
          </a:p>
          <a:p>
            <a:pPr algn="just"/>
            <a:r>
              <a:rPr lang="it-IT" b="0" dirty="0">
                <a:solidFill>
                  <a:schemeClr val="tx1"/>
                </a:solidFill>
              </a:rPr>
              <a:t>Cabe aqui dizer, que o </a:t>
            </a:r>
            <a:r>
              <a:rPr lang="it-IT" dirty="0">
                <a:solidFill>
                  <a:schemeClr val="tx1"/>
                </a:solidFill>
              </a:rPr>
              <a:t>“Senhor, tende piedade” </a:t>
            </a:r>
            <a:r>
              <a:rPr lang="it-IT" b="0" dirty="0">
                <a:solidFill>
                  <a:schemeClr val="tx1"/>
                </a:solidFill>
              </a:rPr>
              <a:t>não pertence necessariamente ao ato penitencial. Este se dá após a absolvição do padre e é um canto que clama pela piedade de Deus. Daí ser um erro omiti-lo após o ato penitencial quando este é cantando. </a:t>
            </a:r>
          </a:p>
          <a:p>
            <a:pPr algn="just"/>
            <a:endParaRPr lang="it-IT" sz="800" dirty="0">
              <a:solidFill>
                <a:srgbClr val="FF0000"/>
              </a:solidFill>
            </a:endParaRPr>
          </a:p>
          <a:p>
            <a:pPr algn="just"/>
            <a:r>
              <a:rPr lang="it-IT" dirty="0">
                <a:solidFill>
                  <a:srgbClr val="FF0000"/>
                </a:solidFill>
              </a:rPr>
              <a:t>5. Hino de Louvor</a:t>
            </a:r>
          </a:p>
          <a:p>
            <a:pPr algn="just"/>
            <a:r>
              <a:rPr lang="it-IT" b="0" dirty="0">
                <a:solidFill>
                  <a:schemeClr val="tx1"/>
                </a:solidFill>
              </a:rPr>
              <a:t>Espécie de salmo composto pela Igreja, o glória é uma mistura de louvor e súplica, em que a assembléia congregada no Espírito Santo, dirige-se ao Pai e ao Cordeiro. É proclamado nos domingos - exceto os do tempo da quaresma e do advento - e em celebrações especiais, de caráter mais solene. Pode ser cantado, desde que mantenha a letra original e na íntegra.</a:t>
            </a:r>
          </a:p>
        </p:txBody>
      </p:sp>
    </p:spTree>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1066</TotalTime>
  <Words>5825</Words>
  <Application>Microsoft Office PowerPoint</Application>
  <PresentationFormat>Apresentação na tela (4:3)</PresentationFormat>
  <Paragraphs>252</Paragraphs>
  <Slides>35</Slides>
  <Notes>0</Notes>
  <HiddenSlides>0</HiddenSlides>
  <MMClips>0</MMClips>
  <ScaleCrop>false</ScaleCrop>
  <HeadingPairs>
    <vt:vector size="6" baseType="variant">
      <vt:variant>
        <vt:lpstr>Fontes usadas</vt:lpstr>
      </vt:variant>
      <vt:variant>
        <vt:i4>8</vt:i4>
      </vt:variant>
      <vt:variant>
        <vt:lpstr>Tema</vt:lpstr>
      </vt:variant>
      <vt:variant>
        <vt:i4>1</vt:i4>
      </vt:variant>
      <vt:variant>
        <vt:lpstr>Títulos de slides</vt:lpstr>
      </vt:variant>
      <vt:variant>
        <vt:i4>35</vt:i4>
      </vt:variant>
    </vt:vector>
  </HeadingPairs>
  <TitlesOfParts>
    <vt:vector size="44" baseType="lpstr">
      <vt:lpstr>Aharoni</vt:lpstr>
      <vt:lpstr>Arial</vt:lpstr>
      <vt:lpstr>Calibri</vt:lpstr>
      <vt:lpstr>Calibri Light</vt:lpstr>
      <vt:lpstr>Calisto MT</vt:lpstr>
      <vt:lpstr>Comic Sans MS</vt:lpstr>
      <vt:lpstr>Constantia</vt:lpstr>
      <vt:lpstr>Wingdings</vt:lpstr>
      <vt:lpstr>Tema do Office</vt:lpstr>
      <vt:lpstr>Formação Litúrgica</vt:lpstr>
      <vt:lpstr>Liturgia</vt:lpstr>
      <vt:lpstr>A MISSA – PARTE POR PARTE</vt:lpstr>
      <vt:lpstr>A Missa</vt:lpstr>
      <vt:lpstr>A Missa é...</vt:lpstr>
      <vt:lpstr>A Divisão da Missa</vt:lpstr>
      <vt:lpstr>Ritos Iniciais</vt:lpstr>
      <vt:lpstr>Ritos Iniciais</vt:lpstr>
      <vt:lpstr>Ritos Iniciais</vt:lpstr>
      <vt:lpstr>Ritos Iniciais</vt:lpstr>
      <vt:lpstr>O Rito da Palavra</vt:lpstr>
      <vt:lpstr>O Rito da Palavra</vt:lpstr>
      <vt:lpstr>O Rito da Palavra</vt:lpstr>
      <vt:lpstr>O Rito da Palavra</vt:lpstr>
      <vt:lpstr>O Rito da Palavra</vt:lpstr>
      <vt:lpstr>O Rito da Palavra</vt:lpstr>
      <vt:lpstr>O Rito da Palavra</vt:lpstr>
      <vt:lpstr>O Rito da Palavra</vt:lpstr>
      <vt:lpstr>O Rito Sacramental</vt:lpstr>
      <vt:lpstr>O Rito Sacramental</vt:lpstr>
      <vt:lpstr>O Rito Sacramental</vt:lpstr>
      <vt:lpstr>O Rito Sacramental</vt:lpstr>
      <vt:lpstr>O Rito Sacramental</vt:lpstr>
      <vt:lpstr>O Rito Sacramental</vt:lpstr>
      <vt:lpstr>O Rito Sacramental</vt:lpstr>
      <vt:lpstr>O Rito Sacramental</vt:lpstr>
      <vt:lpstr>O Rito Sacramental</vt:lpstr>
      <vt:lpstr>O Rito Sacramental</vt:lpstr>
      <vt:lpstr>O Rito Sacramental</vt:lpstr>
      <vt:lpstr>O Rito Sacramental</vt:lpstr>
      <vt:lpstr>Ritos Finais</vt:lpstr>
      <vt:lpstr>Ritos Finais</vt:lpstr>
      <vt:lpstr>Bibliografia:</vt:lpstr>
      <vt:lpstr>Temas Próximo Encontro:</vt:lpstr>
      <vt:lpstr>Caros irmãos e irmãs...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Saulo</dc:creator>
  <cp:lastModifiedBy>Saulo Camporesi Alves</cp:lastModifiedBy>
  <cp:revision>118</cp:revision>
  <dcterms:created xsi:type="dcterms:W3CDTF">2013-03-05T16:31:08Z</dcterms:created>
  <dcterms:modified xsi:type="dcterms:W3CDTF">2018-05-18T18:50:11Z</dcterms:modified>
</cp:coreProperties>
</file>