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61" r:id="rId15"/>
    <p:sldId id="270" r:id="rId16"/>
    <p:sldId id="271" r:id="rId17"/>
    <p:sldId id="272" r:id="rId18"/>
    <p:sldId id="273" r:id="rId19"/>
    <p:sldId id="275" r:id="rId20"/>
    <p:sldId id="274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80" autoAdjust="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5/14/2017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5/14/2017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dirty="0"/>
              <a:pPr/>
              <a:t>5/14/2017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Pentateuco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Formação Bíblica</a:t>
            </a:r>
          </a:p>
          <a:p>
            <a:r>
              <a:rPr lang="pt-BR" dirty="0"/>
              <a:t>Paróquia São João Batista</a:t>
            </a:r>
          </a:p>
          <a:p>
            <a:r>
              <a:rPr lang="pt-BR" dirty="0"/>
              <a:t>21/05/2017</a:t>
            </a:r>
          </a:p>
        </p:txBody>
      </p:sp>
    </p:spTree>
    <p:extLst>
      <p:ext uri="{BB962C8B-B14F-4D97-AF65-F5344CB8AC3E}">
        <p14:creationId xmlns:p14="http://schemas.microsoft.com/office/powerpoint/2010/main" val="4283911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400" dirty="0"/>
              <a:t>Elementos teológicos fundamentais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1" cy="3054626"/>
          </a:xfrm>
        </p:spPr>
        <p:txBody>
          <a:bodyPr>
            <a:normAutofit/>
          </a:bodyPr>
          <a:lstStyle/>
          <a:p>
            <a:r>
              <a:rPr lang="pt-BR" sz="2800" i="1" dirty="0"/>
              <a:t>Eleição</a:t>
            </a:r>
            <a:r>
              <a:rPr lang="pt-BR" sz="2800" dirty="0"/>
              <a:t> ou </a:t>
            </a:r>
            <a:r>
              <a:rPr lang="pt-BR" sz="2800" i="1" dirty="0" err="1"/>
              <a:t>bahar</a:t>
            </a:r>
            <a:r>
              <a:rPr lang="pt-BR" sz="2800" dirty="0"/>
              <a:t> (“tomar”, “escolher”, “conhecer”): é expressão do amor de Deus (</a:t>
            </a:r>
            <a:r>
              <a:rPr lang="pt-BR" sz="2800" dirty="0" err="1"/>
              <a:t>Dt</a:t>
            </a:r>
            <a:r>
              <a:rPr lang="pt-BR" sz="2800" dirty="0"/>
              <a:t> 7,6-8), pelo qual Israel se torna um povo consagrado, uma propriedade pessoal de Deus (</a:t>
            </a:r>
            <a:r>
              <a:rPr lang="pt-BR" sz="2800" dirty="0" err="1"/>
              <a:t>Dt</a:t>
            </a:r>
            <a:r>
              <a:rPr lang="pt-BR" sz="2800" dirty="0"/>
              <a:t> 14,2). Assim sendo, Israel deve reconhecer somente YHWH como único Deus e guardar seus mandamentos (</a:t>
            </a:r>
            <a:r>
              <a:rPr lang="pt-BR" sz="2800" dirty="0" err="1"/>
              <a:t>Dt</a:t>
            </a:r>
            <a:r>
              <a:rPr lang="pt-BR" sz="2800" dirty="0"/>
              <a:t> 4,39-40; 6,4-9; 7,7-11; 10,16-22). </a:t>
            </a:r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703834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i="1" dirty="0"/>
              <a:t>Aliança</a:t>
            </a:r>
            <a:r>
              <a:rPr lang="pt-BR" sz="2800" dirty="0"/>
              <a:t> ou </a:t>
            </a:r>
            <a:r>
              <a:rPr lang="pt-BR" sz="2800" i="1" dirty="0" err="1"/>
              <a:t>berit</a:t>
            </a:r>
            <a:r>
              <a:rPr lang="pt-BR" sz="2800" dirty="0"/>
              <a:t>: caracteriza-se, sobretudo, pela promessa que Deus dirige aos antigos pais: Noé (</a:t>
            </a:r>
            <a:r>
              <a:rPr lang="pt-BR" sz="2800" dirty="0" err="1"/>
              <a:t>Gn</a:t>
            </a:r>
            <a:r>
              <a:rPr lang="pt-BR" sz="2800" dirty="0"/>
              <a:t> 9,9), Abraão (</a:t>
            </a:r>
            <a:r>
              <a:rPr lang="pt-BR" sz="2800" dirty="0" err="1"/>
              <a:t>Gn</a:t>
            </a:r>
            <a:r>
              <a:rPr lang="pt-BR" sz="2800" dirty="0"/>
              <a:t> 15,18;17,4), Moisés (</a:t>
            </a:r>
            <a:r>
              <a:rPr lang="pt-BR" sz="2800" dirty="0" err="1"/>
              <a:t>Ex</a:t>
            </a:r>
            <a:r>
              <a:rPr lang="pt-BR" sz="2800" dirty="0"/>
              <a:t> 24,1-11). Deus revela-se como escudo e proteção para seu povo (</a:t>
            </a:r>
            <a:r>
              <a:rPr lang="pt-BR" sz="2800" dirty="0" err="1"/>
              <a:t>Gn</a:t>
            </a:r>
            <a:r>
              <a:rPr lang="pt-BR" sz="2800" dirty="0"/>
              <a:t> 15,1; 17,1-2) e exige, em contrapartida, uma vida de santidade, traduzida em obrigações morais e rituais, como a circuncisão (</a:t>
            </a:r>
            <a:r>
              <a:rPr lang="pt-BR" sz="2800" dirty="0" err="1"/>
              <a:t>Gn</a:t>
            </a:r>
            <a:r>
              <a:rPr lang="pt-BR" sz="2800" dirty="0"/>
              <a:t> 17,9-13), o sábado (</a:t>
            </a:r>
            <a:r>
              <a:rPr lang="pt-BR" sz="2800" dirty="0" err="1"/>
              <a:t>Dt</a:t>
            </a:r>
            <a:r>
              <a:rPr lang="pt-BR" sz="2800" dirty="0"/>
              <a:t> 5,12), o decálogo (</a:t>
            </a:r>
            <a:r>
              <a:rPr lang="pt-BR" sz="2800" dirty="0" err="1"/>
              <a:t>Ex</a:t>
            </a:r>
            <a:r>
              <a:rPr lang="pt-BR" sz="2800" dirty="0"/>
              <a:t> 20,1-17; </a:t>
            </a:r>
            <a:r>
              <a:rPr lang="pt-BR" sz="2800" dirty="0" err="1"/>
              <a:t>Dt</a:t>
            </a:r>
            <a:r>
              <a:rPr lang="pt-BR" sz="2800" dirty="0"/>
              <a:t> 5,1-21). O sinal visível da aliança do Senhor para com seu povo é a Arca da Aliança (</a:t>
            </a:r>
            <a:r>
              <a:rPr lang="pt-BR" sz="2800" dirty="0" err="1"/>
              <a:t>Ex</a:t>
            </a:r>
            <a:r>
              <a:rPr lang="pt-BR" sz="2800" dirty="0"/>
              <a:t> 25,10-22). </a:t>
            </a:r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777358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i="1" dirty="0"/>
              <a:t>Lei</a:t>
            </a:r>
            <a:r>
              <a:rPr lang="pt-BR" sz="2800" dirty="0"/>
              <a:t> ou </a:t>
            </a:r>
            <a:r>
              <a:rPr lang="pt-BR" sz="2800" i="1" dirty="0" err="1"/>
              <a:t>torah</a:t>
            </a:r>
            <a:r>
              <a:rPr lang="pt-BR" sz="2800" dirty="0"/>
              <a:t>: são três os principais códigos legais do Pentateuco – o Livro da Aliança (</a:t>
            </a:r>
            <a:r>
              <a:rPr lang="pt-BR" sz="2800" dirty="0" err="1"/>
              <a:t>Ex</a:t>
            </a:r>
            <a:r>
              <a:rPr lang="pt-BR" sz="2800" dirty="0"/>
              <a:t> 21-23), o Código de Santidade (</a:t>
            </a:r>
            <a:r>
              <a:rPr lang="pt-BR" sz="2800" dirty="0" err="1"/>
              <a:t>Lv</a:t>
            </a:r>
            <a:r>
              <a:rPr lang="pt-BR" sz="2800" dirty="0"/>
              <a:t> 17-26) e a Lei do Deuteronômio (</a:t>
            </a:r>
            <a:r>
              <a:rPr lang="pt-BR" sz="2800" dirty="0" err="1"/>
              <a:t>Dt</a:t>
            </a:r>
            <a:r>
              <a:rPr lang="pt-BR" sz="2800" dirty="0"/>
              <a:t> 12-16). As leis israelitas pautam-se em três aspectos centrais: o monoteísmo absoluto; uma preocupação acentuada pelos pobres; e o espírito comunitário, tendo por base a aliança. O poder de legislar, para Israel, é exclusivo de Deus; portanto, toda lei é um ato religioso! Cumprir a Lei é o caminho da perfeição, pois ela manifesta o próprio querer salvador de Deus.</a:t>
            </a:r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1398750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i="1" dirty="0"/>
              <a:t>Êxodo</a:t>
            </a:r>
            <a:r>
              <a:rPr lang="pt-BR" sz="2800" dirty="0"/>
              <a:t>: é a grande ação salvífica de Deus em favor de Israel, intervenção libertadora diante do povo sofrido, comemorada anualmente na festa da Páscoa (</a:t>
            </a:r>
            <a:r>
              <a:rPr lang="pt-BR" sz="2800" dirty="0" err="1"/>
              <a:t>Ex</a:t>
            </a:r>
            <a:r>
              <a:rPr lang="pt-BR" sz="2800" dirty="0"/>
              <a:t> 1-15). A experiência do êxodo é de tal modo importante para a consciência israelita, comparável com o ato da própria criação: Deus cria do pó da terra para constituir o ser humano; liberta do Egito para constituir um povo.</a:t>
            </a:r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0409887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gênesis</a:t>
            </a:r>
          </a:p>
        </p:txBody>
      </p:sp>
    </p:spTree>
    <p:extLst>
      <p:ext uri="{BB962C8B-B14F-4D97-AF65-F5344CB8AC3E}">
        <p14:creationId xmlns:p14="http://schemas.microsoft.com/office/powerpoint/2010/main" val="10346483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Estrutura geral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24128" y="2286000"/>
            <a:ext cx="10173959" cy="4023360"/>
          </a:xfrm>
        </p:spPr>
        <p:txBody>
          <a:bodyPr>
            <a:normAutofit/>
          </a:bodyPr>
          <a:lstStyle/>
          <a:p>
            <a:r>
              <a:rPr lang="pt-BR" sz="4000" b="1" dirty="0" err="1"/>
              <a:t>Gn</a:t>
            </a:r>
            <a:r>
              <a:rPr lang="pt-BR" sz="4000" b="1" dirty="0"/>
              <a:t> 1-11</a:t>
            </a:r>
            <a:r>
              <a:rPr lang="pt-BR" sz="4000" dirty="0"/>
              <a:t>: a origem do mundo e da humanidade</a:t>
            </a:r>
          </a:p>
          <a:p>
            <a:endParaRPr lang="pt-BR" sz="4000" dirty="0"/>
          </a:p>
          <a:p>
            <a:r>
              <a:rPr lang="pt-BR" sz="4000" b="1" dirty="0" err="1"/>
              <a:t>Gn</a:t>
            </a:r>
            <a:r>
              <a:rPr lang="pt-BR" sz="4000" b="1" dirty="0"/>
              <a:t> 12-50</a:t>
            </a:r>
            <a:r>
              <a:rPr lang="pt-BR" sz="4000" dirty="0"/>
              <a:t>: a origem da História da Salvação</a:t>
            </a:r>
          </a:p>
          <a:p>
            <a:pPr lvl="2"/>
            <a:r>
              <a:rPr lang="pt-BR" sz="3200" b="1" dirty="0" err="1"/>
              <a:t>Gn</a:t>
            </a:r>
            <a:r>
              <a:rPr lang="pt-BR" sz="3200" b="1" dirty="0"/>
              <a:t> 11,27-25,18</a:t>
            </a:r>
            <a:r>
              <a:rPr lang="pt-BR" sz="3200" dirty="0"/>
              <a:t>: </a:t>
            </a:r>
            <a:r>
              <a:rPr lang="pt-BR" sz="3200" i="1" dirty="0"/>
              <a:t>história de Abraão</a:t>
            </a:r>
          </a:p>
          <a:p>
            <a:pPr lvl="2"/>
            <a:r>
              <a:rPr lang="pt-BR" sz="3200" b="1" dirty="0" err="1"/>
              <a:t>Gn</a:t>
            </a:r>
            <a:r>
              <a:rPr lang="pt-BR" sz="3200" b="1" dirty="0"/>
              <a:t> 25,19-36,43</a:t>
            </a:r>
            <a:r>
              <a:rPr lang="pt-BR" sz="3200" dirty="0"/>
              <a:t>: </a:t>
            </a:r>
            <a:r>
              <a:rPr lang="pt-BR" sz="3200" i="1" dirty="0"/>
              <a:t>história de Jacó</a:t>
            </a:r>
          </a:p>
          <a:p>
            <a:pPr lvl="2"/>
            <a:r>
              <a:rPr lang="pt-BR" sz="3200" b="1" dirty="0" err="1"/>
              <a:t>Gn</a:t>
            </a:r>
            <a:r>
              <a:rPr lang="pt-BR" sz="3200" b="1" dirty="0"/>
              <a:t> 37-50</a:t>
            </a:r>
            <a:r>
              <a:rPr lang="pt-BR" sz="3200" dirty="0"/>
              <a:t>: </a:t>
            </a:r>
            <a:r>
              <a:rPr lang="pt-BR" sz="3200" i="1" dirty="0"/>
              <a:t>história de José</a:t>
            </a:r>
          </a:p>
        </p:txBody>
      </p:sp>
    </p:spTree>
    <p:extLst>
      <p:ext uri="{BB962C8B-B14F-4D97-AF65-F5344CB8AC3E}">
        <p14:creationId xmlns:p14="http://schemas.microsoft.com/office/powerpoint/2010/main" val="38262688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criação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err="1"/>
              <a:t>Gn</a:t>
            </a:r>
            <a:r>
              <a:rPr lang="pt-BR" sz="2800" dirty="0"/>
              <a:t> 1 x </a:t>
            </a:r>
            <a:r>
              <a:rPr lang="pt-BR" sz="2800" dirty="0" err="1"/>
              <a:t>Gn</a:t>
            </a:r>
            <a:r>
              <a:rPr lang="pt-BR" sz="2800" dirty="0"/>
              <a:t> 2</a:t>
            </a:r>
          </a:p>
          <a:p>
            <a:r>
              <a:rPr lang="pt-BR" sz="2800" dirty="0"/>
              <a:t>A poderosa palavra criadora – o cosmos</a:t>
            </a:r>
          </a:p>
          <a:p>
            <a:r>
              <a:rPr lang="pt-BR" sz="2800" dirty="0"/>
              <a:t>Homem e mulher no desígnio divino</a:t>
            </a:r>
          </a:p>
          <a:p>
            <a:pPr lvl="1"/>
            <a:r>
              <a:rPr lang="pt-BR" sz="2400" dirty="0"/>
              <a:t>“imagem e semelhança” (1,27)</a:t>
            </a:r>
          </a:p>
          <a:p>
            <a:pPr lvl="1"/>
            <a:r>
              <a:rPr lang="pt-BR" sz="2400" dirty="0"/>
              <a:t>“dominai e submetei” (1,28)</a:t>
            </a:r>
          </a:p>
          <a:p>
            <a:pPr lvl="1"/>
            <a:r>
              <a:rPr lang="pt-BR" sz="2400" dirty="0"/>
              <a:t>“cultivar e guardar” (2,15)</a:t>
            </a:r>
          </a:p>
          <a:p>
            <a:pPr lvl="1"/>
            <a:r>
              <a:rPr lang="pt-BR" sz="2400" dirty="0"/>
              <a:t>“uma só carne” (2,18-24)</a:t>
            </a:r>
          </a:p>
          <a:p>
            <a:r>
              <a:rPr lang="pt-BR" sz="2800" dirty="0"/>
              <a:t>Paraíso x Apocalipse</a:t>
            </a:r>
          </a:p>
        </p:txBody>
      </p:sp>
    </p:spTree>
    <p:extLst>
      <p:ext uri="{BB962C8B-B14F-4D97-AF65-F5344CB8AC3E}">
        <p14:creationId xmlns:p14="http://schemas.microsoft.com/office/powerpoint/2010/main" val="18698334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pecado original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A serpente e o mal (3,1) </a:t>
            </a:r>
          </a:p>
          <a:p>
            <a:r>
              <a:rPr lang="pt-BR" sz="2800" dirty="0"/>
              <a:t>A sedução do pecado e o problema da liberdade (3,4-6)</a:t>
            </a:r>
          </a:p>
          <a:p>
            <a:r>
              <a:rPr lang="pt-BR" sz="2800" dirty="0"/>
              <a:t>A nudez e o encobrimento (2,25 x 3,7)</a:t>
            </a:r>
          </a:p>
          <a:p>
            <a:r>
              <a:rPr lang="pt-BR" sz="2800" dirty="0"/>
              <a:t>A promessa de salvação (3,15)</a:t>
            </a:r>
          </a:p>
          <a:p>
            <a:r>
              <a:rPr lang="pt-BR" sz="2800" dirty="0"/>
              <a:t>Consequências do pecado (3,16-19)</a:t>
            </a:r>
          </a:p>
          <a:p>
            <a:r>
              <a:rPr lang="pt-BR" sz="2800" dirty="0"/>
              <a:t>O pecado é uma marca de todo vivente (3,20)</a:t>
            </a:r>
          </a:p>
        </p:txBody>
      </p:sp>
    </p:spTree>
    <p:extLst>
      <p:ext uri="{BB962C8B-B14F-4D97-AF65-F5344CB8AC3E}">
        <p14:creationId xmlns:p14="http://schemas.microsoft.com/office/powerpoint/2010/main" val="10821413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Pecado gera pecado...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O rompimento da fraternidade – Caim e Abel (4,1-16)</a:t>
            </a:r>
          </a:p>
          <a:p>
            <a:r>
              <a:rPr lang="pt-BR" sz="2800" dirty="0"/>
              <a:t>Confusão e caos – o dilúvio (6,1-8 | 8,21-9,5.12-17)</a:t>
            </a:r>
          </a:p>
          <a:p>
            <a:r>
              <a:rPr lang="pt-BR" sz="2800" dirty="0"/>
              <a:t>A soberba humana – a torre de Babel (11,1-9)</a:t>
            </a:r>
          </a:p>
          <a:p>
            <a:endParaRPr lang="pt-BR" sz="2800" dirty="0"/>
          </a:p>
          <a:p>
            <a:r>
              <a:rPr lang="pt-BR" sz="2800" dirty="0"/>
              <a:t>A oferta de Abel e a oferta de Cristo (Oração Eucarística I)</a:t>
            </a:r>
          </a:p>
          <a:p>
            <a:r>
              <a:rPr lang="pt-BR" sz="2800" dirty="0"/>
              <a:t>O dilúvio e o Batismo (Ritual do Batismo)</a:t>
            </a:r>
          </a:p>
          <a:p>
            <a:r>
              <a:rPr lang="pt-BR" sz="2800" dirty="0"/>
              <a:t>Babel x Pentecostes (At 2,1-11)</a:t>
            </a:r>
          </a:p>
        </p:txBody>
      </p:sp>
    </p:spTree>
    <p:extLst>
      <p:ext uri="{BB962C8B-B14F-4D97-AF65-F5344CB8AC3E}">
        <p14:creationId xmlns:p14="http://schemas.microsoft.com/office/powerpoint/2010/main" val="42620429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http://www.coladaweb.com/files/mapa-mesopotami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243" y="1083212"/>
            <a:ext cx="8958470" cy="478750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Elipse 2"/>
          <p:cNvSpPr>
            <a:spLocks noChangeArrowheads="1"/>
          </p:cNvSpPr>
          <p:nvPr/>
        </p:nvSpPr>
        <p:spPr bwMode="auto">
          <a:xfrm rot="1575118">
            <a:off x="3891714" y="3613963"/>
            <a:ext cx="1016016" cy="1700571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7703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significado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24128" y="2084832"/>
            <a:ext cx="10213715" cy="4224528"/>
          </a:xfrm>
        </p:spPr>
        <p:txBody>
          <a:bodyPr>
            <a:normAutofit/>
          </a:bodyPr>
          <a:lstStyle/>
          <a:p>
            <a:r>
              <a:rPr lang="pt-BR" sz="2800" dirty="0"/>
              <a:t>O termo “Pentateuco” deriva do grego, e significa “cinco recipientes”, indicando os cinco primeiros livros da bíblia, rolos de pergaminho ou de papiro que eram guardados em receptáculos. Juntos, esses livros constituem a </a:t>
            </a:r>
            <a:r>
              <a:rPr lang="pt-BR" sz="2800" i="1" dirty="0" err="1"/>
              <a:t>Torah</a:t>
            </a:r>
            <a:r>
              <a:rPr lang="pt-BR" sz="2800" dirty="0"/>
              <a:t>, “ensinamento” ou “Lei”. São eles:</a:t>
            </a:r>
          </a:p>
          <a:p>
            <a:endParaRPr lang="pt-BR" sz="2800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3430845"/>
              </p:ext>
            </p:extLst>
          </p:nvPr>
        </p:nvGraphicFramePr>
        <p:xfrm>
          <a:off x="1611994" y="3982774"/>
          <a:ext cx="8544338" cy="2292625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8544338">
                  <a:extLst>
                    <a:ext uri="{9D8B030D-6E8A-4147-A177-3AD203B41FA5}">
                      <a16:colId xmlns:a16="http://schemas.microsoft.com/office/drawing/2014/main" val="1918276878"/>
                    </a:ext>
                  </a:extLst>
                </a:gridCol>
              </a:tblGrid>
              <a:tr h="45852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Gênesis (“origem”) ou </a:t>
                      </a:r>
                      <a:r>
                        <a:rPr lang="pt-BR" sz="1800" dirty="0" err="1">
                          <a:effectLst/>
                        </a:rPr>
                        <a:t>Bereshit</a:t>
                      </a:r>
                      <a:r>
                        <a:rPr lang="pt-BR" sz="1800" dirty="0">
                          <a:effectLst/>
                        </a:rPr>
                        <a:t> (“no princípio”)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 anchor="ctr"/>
                </a:tc>
                <a:extLst>
                  <a:ext uri="{0D108BD9-81ED-4DB2-BD59-A6C34878D82A}">
                    <a16:rowId xmlns:a16="http://schemas.microsoft.com/office/drawing/2014/main" val="1452818533"/>
                  </a:ext>
                </a:extLst>
              </a:tr>
              <a:tr h="45852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Êxodo (“saída”) ou Vê-</a:t>
                      </a:r>
                      <a:r>
                        <a:rPr lang="pt-BR" sz="1800" dirty="0" err="1">
                          <a:effectLst/>
                        </a:rPr>
                        <a:t>elê</a:t>
                      </a:r>
                      <a:r>
                        <a:rPr lang="pt-BR" sz="1800" dirty="0">
                          <a:effectLst/>
                        </a:rPr>
                        <a:t>-</a:t>
                      </a:r>
                      <a:r>
                        <a:rPr lang="pt-BR" sz="1800" dirty="0" err="1">
                          <a:effectLst/>
                        </a:rPr>
                        <a:t>shemot</a:t>
                      </a:r>
                      <a:r>
                        <a:rPr lang="pt-BR" sz="1800" dirty="0">
                          <a:effectLst/>
                        </a:rPr>
                        <a:t> (“e estes são os nomes”)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 anchor="ctr"/>
                </a:tc>
                <a:extLst>
                  <a:ext uri="{0D108BD9-81ED-4DB2-BD59-A6C34878D82A}">
                    <a16:rowId xmlns:a16="http://schemas.microsoft.com/office/drawing/2014/main" val="1195026914"/>
                  </a:ext>
                </a:extLst>
              </a:tr>
              <a:tr h="45852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Levítico (códigos rituais dos sacerdotes, da tribo de Levi) ou Vê-</a:t>
                      </a:r>
                      <a:r>
                        <a:rPr lang="pt-BR" sz="1800" dirty="0" err="1">
                          <a:effectLst/>
                        </a:rPr>
                        <a:t>ykrá</a:t>
                      </a:r>
                      <a:r>
                        <a:rPr lang="pt-BR" sz="1800" dirty="0">
                          <a:effectLst/>
                        </a:rPr>
                        <a:t> (“e chamou”)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 anchor="ctr"/>
                </a:tc>
                <a:extLst>
                  <a:ext uri="{0D108BD9-81ED-4DB2-BD59-A6C34878D82A}">
                    <a16:rowId xmlns:a16="http://schemas.microsoft.com/office/drawing/2014/main" val="3919307203"/>
                  </a:ext>
                </a:extLst>
              </a:tr>
              <a:tr h="45852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Números (em referência ao censo, que abre o livro) ou </a:t>
                      </a:r>
                      <a:r>
                        <a:rPr lang="pt-BR" sz="1800" dirty="0" err="1">
                          <a:effectLst/>
                        </a:rPr>
                        <a:t>Bê-midbar</a:t>
                      </a:r>
                      <a:r>
                        <a:rPr lang="pt-BR" sz="1800" dirty="0">
                          <a:effectLst/>
                        </a:rPr>
                        <a:t> (“no deserto”)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 anchor="ctr"/>
                </a:tc>
                <a:extLst>
                  <a:ext uri="{0D108BD9-81ED-4DB2-BD59-A6C34878D82A}">
                    <a16:rowId xmlns:a16="http://schemas.microsoft.com/office/drawing/2014/main" val="655635104"/>
                  </a:ext>
                </a:extLst>
              </a:tr>
              <a:tr h="45852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Deuteronômio (“segunda lei”) ou </a:t>
                      </a:r>
                      <a:r>
                        <a:rPr lang="pt-BR" sz="1800" dirty="0" err="1">
                          <a:effectLst/>
                        </a:rPr>
                        <a:t>Elê-daberim</a:t>
                      </a:r>
                      <a:r>
                        <a:rPr lang="pt-BR" sz="1800" dirty="0">
                          <a:effectLst/>
                        </a:rPr>
                        <a:t> (“e eis as palavras”)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6195" marB="36195" anchor="ctr"/>
                </a:tc>
                <a:extLst>
                  <a:ext uri="{0D108BD9-81ED-4DB2-BD59-A6C34878D82A}">
                    <a16:rowId xmlns:a16="http://schemas.microsoft.com/office/drawing/2014/main" val="20225809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41885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abraão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i="1" dirty="0"/>
              <a:t>Chamado</a:t>
            </a:r>
            <a:r>
              <a:rPr lang="pt-BR" sz="3200" dirty="0"/>
              <a:t>: </a:t>
            </a:r>
            <a:r>
              <a:rPr lang="pt-BR" sz="3200" dirty="0" err="1"/>
              <a:t>Gn</a:t>
            </a:r>
            <a:r>
              <a:rPr lang="pt-BR" sz="3200" dirty="0"/>
              <a:t> 12,1-5</a:t>
            </a:r>
          </a:p>
          <a:p>
            <a:r>
              <a:rPr lang="pt-BR" sz="3200" i="1" dirty="0"/>
              <a:t>Promessa</a:t>
            </a:r>
            <a:r>
              <a:rPr lang="pt-BR" sz="3200" dirty="0"/>
              <a:t> – terra e descendência: </a:t>
            </a:r>
            <a:r>
              <a:rPr lang="pt-BR" sz="3200" dirty="0" err="1"/>
              <a:t>Gn</a:t>
            </a:r>
            <a:r>
              <a:rPr lang="pt-BR" sz="3200" dirty="0"/>
              <a:t> 13,14-15; 15,1-6</a:t>
            </a:r>
          </a:p>
          <a:p>
            <a:r>
              <a:rPr lang="pt-BR" sz="3200" i="1" dirty="0"/>
              <a:t>Aliança</a:t>
            </a:r>
            <a:r>
              <a:rPr lang="pt-BR" sz="3200" dirty="0"/>
              <a:t>: </a:t>
            </a:r>
            <a:r>
              <a:rPr lang="pt-BR" sz="3200" dirty="0" err="1"/>
              <a:t>Gn</a:t>
            </a:r>
            <a:r>
              <a:rPr lang="pt-BR" sz="3200" dirty="0"/>
              <a:t> 15,7-18; 17,1-11</a:t>
            </a:r>
          </a:p>
          <a:p>
            <a:r>
              <a:rPr lang="pt-BR" sz="3200" i="1" dirty="0"/>
              <a:t>Ismael</a:t>
            </a:r>
            <a:r>
              <a:rPr lang="pt-BR" sz="3200" dirty="0"/>
              <a:t>: Gn16,1-15</a:t>
            </a:r>
          </a:p>
          <a:p>
            <a:r>
              <a:rPr lang="pt-BR" sz="3200" i="1" dirty="0"/>
              <a:t>Isaac</a:t>
            </a:r>
            <a:r>
              <a:rPr lang="pt-BR" sz="3200" dirty="0"/>
              <a:t>: </a:t>
            </a:r>
            <a:r>
              <a:rPr lang="pt-BR" sz="3200" dirty="0" err="1"/>
              <a:t>Gn</a:t>
            </a:r>
            <a:r>
              <a:rPr lang="pt-BR" sz="3200" dirty="0"/>
              <a:t> 21,1-7; 22,1-18; 24,1-67</a:t>
            </a:r>
          </a:p>
        </p:txBody>
      </p:sp>
    </p:spTree>
    <p:extLst>
      <p:ext uri="{BB962C8B-B14F-4D97-AF65-F5344CB8AC3E}">
        <p14:creationId xmlns:p14="http://schemas.microsoft.com/office/powerpoint/2010/main" val="42919349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jacó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24128" y="2018572"/>
            <a:ext cx="9720071" cy="4501498"/>
          </a:xfrm>
        </p:spPr>
        <p:txBody>
          <a:bodyPr>
            <a:normAutofit/>
          </a:bodyPr>
          <a:lstStyle/>
          <a:p>
            <a:r>
              <a:rPr lang="pt-BR" sz="2800" i="1" dirty="0"/>
              <a:t>Nascimento</a:t>
            </a:r>
            <a:r>
              <a:rPr lang="pt-BR" sz="2800" dirty="0"/>
              <a:t> de Esaú e Jacó: </a:t>
            </a:r>
            <a:r>
              <a:rPr lang="pt-BR" sz="2800" dirty="0" err="1"/>
              <a:t>Gn</a:t>
            </a:r>
            <a:r>
              <a:rPr lang="pt-BR" sz="2800" dirty="0"/>
              <a:t> 25,19-28</a:t>
            </a:r>
          </a:p>
          <a:p>
            <a:r>
              <a:rPr lang="pt-BR" sz="2800" dirty="0"/>
              <a:t>A questão da </a:t>
            </a:r>
            <a:r>
              <a:rPr lang="pt-BR" sz="2800" i="1" dirty="0"/>
              <a:t>primogenitura</a:t>
            </a:r>
            <a:r>
              <a:rPr lang="pt-BR" sz="2800" dirty="0"/>
              <a:t>: </a:t>
            </a:r>
            <a:r>
              <a:rPr lang="pt-BR" sz="2800" dirty="0" err="1"/>
              <a:t>Gn</a:t>
            </a:r>
            <a:r>
              <a:rPr lang="pt-BR" sz="2800" dirty="0"/>
              <a:t> 25,29-34; 27,1-40</a:t>
            </a:r>
          </a:p>
          <a:p>
            <a:r>
              <a:rPr lang="pt-BR" sz="2800" i="1" dirty="0"/>
              <a:t>Casamentos</a:t>
            </a:r>
            <a:r>
              <a:rPr lang="pt-BR" sz="2800" dirty="0"/>
              <a:t>: </a:t>
            </a:r>
            <a:r>
              <a:rPr lang="pt-BR" sz="2800" dirty="0" err="1"/>
              <a:t>Gn</a:t>
            </a:r>
            <a:r>
              <a:rPr lang="pt-BR" sz="2800" dirty="0"/>
              <a:t> 29-30</a:t>
            </a:r>
          </a:p>
          <a:p>
            <a:endParaRPr lang="pt-BR" sz="2800" dirty="0"/>
          </a:p>
          <a:p>
            <a:endParaRPr lang="pt-BR" sz="2800" dirty="0"/>
          </a:p>
          <a:p>
            <a:endParaRPr lang="pt-BR" sz="2800" dirty="0"/>
          </a:p>
          <a:p>
            <a:endParaRPr lang="pt-BR" sz="2800" dirty="0"/>
          </a:p>
          <a:p>
            <a:r>
              <a:rPr lang="pt-BR" sz="2800" i="1" dirty="0"/>
              <a:t>Israel</a:t>
            </a:r>
            <a:r>
              <a:rPr lang="pt-BR" sz="2800" dirty="0"/>
              <a:t>: </a:t>
            </a:r>
            <a:r>
              <a:rPr lang="pt-BR" sz="2800" dirty="0" err="1"/>
              <a:t>Gn</a:t>
            </a:r>
            <a:r>
              <a:rPr lang="pt-BR" sz="2800" dirty="0"/>
              <a:t> 32,23-33</a:t>
            </a:r>
          </a:p>
          <a:p>
            <a:endParaRPr lang="pt-BR" sz="28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926438"/>
              </p:ext>
            </p:extLst>
          </p:nvPr>
        </p:nvGraphicFramePr>
        <p:xfrm>
          <a:off x="1024125" y="3811854"/>
          <a:ext cx="10319735" cy="17678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948421">
                  <a:extLst>
                    <a:ext uri="{9D8B030D-6E8A-4147-A177-3AD203B41FA5}">
                      <a16:colId xmlns:a16="http://schemas.microsoft.com/office/drawing/2014/main" val="3290580637"/>
                    </a:ext>
                  </a:extLst>
                </a:gridCol>
                <a:gridCol w="6371314">
                  <a:extLst>
                    <a:ext uri="{9D8B030D-6E8A-4147-A177-3AD203B41FA5}">
                      <a16:colId xmlns:a16="http://schemas.microsoft.com/office/drawing/2014/main" val="29751656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pt-BR" sz="2300" b="1" dirty="0"/>
                        <a:t>Filhos com Lia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300" b="0" dirty="0"/>
                        <a:t>Rubem, Simeão, Levi, Judá, </a:t>
                      </a:r>
                      <a:r>
                        <a:rPr lang="pt-BR" sz="2300" b="0" dirty="0" err="1"/>
                        <a:t>Issacar</a:t>
                      </a:r>
                      <a:r>
                        <a:rPr lang="pt-BR" sz="2300" b="0" dirty="0"/>
                        <a:t> e </a:t>
                      </a:r>
                      <a:r>
                        <a:rPr lang="pt-BR" sz="2300" b="0" dirty="0" err="1"/>
                        <a:t>Zabulon</a:t>
                      </a:r>
                      <a:endParaRPr lang="pt-BR" sz="23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15779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300" b="1" dirty="0"/>
                        <a:t>Filhos com Raquel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300" dirty="0"/>
                        <a:t>José e Benjamin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9036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300" b="1" dirty="0"/>
                        <a:t>Filhos com a escrava de Lia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300" dirty="0" err="1"/>
                        <a:t>Gad</a:t>
                      </a:r>
                      <a:r>
                        <a:rPr lang="pt-BR" sz="2300" dirty="0"/>
                        <a:t> e </a:t>
                      </a:r>
                      <a:r>
                        <a:rPr lang="pt-BR" sz="2300" dirty="0" err="1"/>
                        <a:t>Aser</a:t>
                      </a:r>
                      <a:endParaRPr lang="pt-BR" sz="2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96599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2300" b="1" dirty="0"/>
                        <a:t>Filhos com a escrava de Raquel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300" dirty="0" err="1"/>
                        <a:t>Dã</a:t>
                      </a:r>
                      <a:r>
                        <a:rPr lang="pt-BR" sz="2300" dirty="0"/>
                        <a:t> e </a:t>
                      </a:r>
                      <a:r>
                        <a:rPr lang="pt-BR" sz="2300" dirty="0" err="1"/>
                        <a:t>Neftali</a:t>
                      </a:r>
                      <a:endParaRPr lang="pt-BR" sz="2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3853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89852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josé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i="1" dirty="0"/>
              <a:t>Inveja dos irmãos</a:t>
            </a:r>
            <a:r>
              <a:rPr lang="pt-BR" sz="2800" dirty="0"/>
              <a:t>: </a:t>
            </a:r>
            <a:r>
              <a:rPr lang="pt-BR" sz="2800" dirty="0" err="1"/>
              <a:t>Gn</a:t>
            </a:r>
            <a:r>
              <a:rPr lang="pt-BR" sz="2800" dirty="0"/>
              <a:t> 37,2-11</a:t>
            </a:r>
          </a:p>
          <a:p>
            <a:r>
              <a:rPr lang="pt-BR" sz="2800" i="1" dirty="0"/>
              <a:t>Rapto, venda e escravidão</a:t>
            </a:r>
            <a:r>
              <a:rPr lang="pt-BR" sz="2800" dirty="0"/>
              <a:t>: </a:t>
            </a:r>
            <a:r>
              <a:rPr lang="pt-BR" sz="2800" dirty="0" err="1"/>
              <a:t>Gn</a:t>
            </a:r>
            <a:r>
              <a:rPr lang="pt-BR" sz="2800" dirty="0"/>
              <a:t> 37,12-36</a:t>
            </a:r>
          </a:p>
          <a:p>
            <a:r>
              <a:rPr lang="pt-BR" sz="2800" i="1" dirty="0"/>
              <a:t>Prisão no Egito</a:t>
            </a:r>
            <a:r>
              <a:rPr lang="pt-BR" sz="2800" dirty="0"/>
              <a:t>: </a:t>
            </a:r>
            <a:r>
              <a:rPr lang="pt-BR" sz="2800" dirty="0" err="1"/>
              <a:t>Gn</a:t>
            </a:r>
            <a:r>
              <a:rPr lang="pt-BR" sz="2800" dirty="0"/>
              <a:t> 39,1-23</a:t>
            </a:r>
          </a:p>
          <a:p>
            <a:r>
              <a:rPr lang="pt-BR" sz="2800" i="1" dirty="0"/>
              <a:t>Os sonhos</a:t>
            </a:r>
            <a:r>
              <a:rPr lang="pt-BR" sz="2800" dirty="0"/>
              <a:t>: </a:t>
            </a:r>
            <a:r>
              <a:rPr lang="pt-BR" sz="2800" dirty="0" err="1"/>
              <a:t>Gn</a:t>
            </a:r>
            <a:r>
              <a:rPr lang="pt-BR" sz="2800" dirty="0"/>
              <a:t> 40,5-23; 41,1-36 | </a:t>
            </a:r>
            <a:r>
              <a:rPr lang="pt-BR" sz="2800" i="1" dirty="0"/>
              <a:t>Ascensão</a:t>
            </a:r>
            <a:r>
              <a:rPr lang="pt-BR" sz="2800" dirty="0"/>
              <a:t>: </a:t>
            </a:r>
            <a:r>
              <a:rPr lang="pt-BR" sz="2800" dirty="0" err="1"/>
              <a:t>Gn</a:t>
            </a:r>
            <a:r>
              <a:rPr lang="pt-BR" sz="2800" dirty="0"/>
              <a:t> 41,37-57</a:t>
            </a:r>
          </a:p>
          <a:p>
            <a:r>
              <a:rPr lang="pt-BR" sz="2800" i="1" dirty="0"/>
              <a:t>Jacó no Egito</a:t>
            </a:r>
            <a:r>
              <a:rPr lang="pt-BR" sz="2800" dirty="0"/>
              <a:t>: </a:t>
            </a:r>
            <a:r>
              <a:rPr lang="pt-BR" sz="2800" dirty="0" err="1"/>
              <a:t>Gn</a:t>
            </a:r>
            <a:r>
              <a:rPr lang="pt-BR" sz="2800" dirty="0"/>
              <a:t> 42,1-2; 45,1-11; 47,1-12</a:t>
            </a:r>
          </a:p>
          <a:p>
            <a:r>
              <a:rPr lang="pt-BR" sz="2800" i="1" dirty="0"/>
              <a:t>Morte de Jacó</a:t>
            </a:r>
            <a:r>
              <a:rPr lang="pt-BR" sz="2800" dirty="0"/>
              <a:t>: </a:t>
            </a:r>
            <a:r>
              <a:rPr lang="pt-BR" sz="2800" dirty="0" err="1"/>
              <a:t>Gn</a:t>
            </a:r>
            <a:r>
              <a:rPr lang="pt-BR" sz="2800" dirty="0"/>
              <a:t> 49,33; 50,12-14</a:t>
            </a:r>
          </a:p>
          <a:p>
            <a:r>
              <a:rPr lang="pt-BR" sz="2800" i="1" dirty="0"/>
              <a:t>Morte de José</a:t>
            </a:r>
            <a:r>
              <a:rPr lang="pt-BR" sz="2800" dirty="0"/>
              <a:t>: </a:t>
            </a:r>
            <a:r>
              <a:rPr lang="pt-BR" sz="2800" dirty="0" err="1"/>
              <a:t>Gn</a:t>
            </a:r>
            <a:r>
              <a:rPr lang="pt-BR" sz="2800" dirty="0"/>
              <a:t> 50,22-26</a:t>
            </a:r>
          </a:p>
        </p:txBody>
      </p:sp>
    </p:spTree>
    <p:extLst>
      <p:ext uri="{BB962C8B-B14F-4D97-AF65-F5344CB8AC3E}">
        <p14:creationId xmlns:p14="http://schemas.microsoft.com/office/powerpoint/2010/main" val="13583387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Era uma vez no </a:t>
            </a:r>
            <a:r>
              <a:rPr lang="pt-BR" dirty="0" err="1"/>
              <a:t>egito</a:t>
            </a:r>
            <a:r>
              <a:rPr lang="pt-BR" dirty="0"/>
              <a:t>...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err="1"/>
              <a:t>Ex</a:t>
            </a:r>
            <a:r>
              <a:rPr lang="pt-BR" sz="2800" dirty="0"/>
              <a:t> 1,5-8:</a:t>
            </a:r>
          </a:p>
          <a:p>
            <a:r>
              <a:rPr lang="pt-BR" sz="2800" i="1" dirty="0"/>
              <a:t>Os descendentes de Jacó eram, ao todo, setenta pessoas: José já estava no Egito. Mais tarde, morreram José. Os seus irmãos e toda aquela geração. Os filhos de Israel frutificaram, aumentaram muito e se multiplicaram, tornando-se cada vez mais fortes: a terra estava ficando repleta deles. </a:t>
            </a:r>
            <a:r>
              <a:rPr lang="pt-BR" sz="2800" b="1" i="1" dirty="0"/>
              <a:t>Então um novo rei, que não havia conhecido José, subiu ao trono do Egito...</a:t>
            </a:r>
          </a:p>
        </p:txBody>
      </p:sp>
    </p:spTree>
    <p:extLst>
      <p:ext uri="{BB962C8B-B14F-4D97-AF65-F5344CB8AC3E}">
        <p14:creationId xmlns:p14="http://schemas.microsoft.com/office/powerpoint/2010/main" val="3135755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conteúdo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/>
              <a:t>Esses livros narram as origens de Israel e da humanidade. Delineiam o plano de fundo em que, na verdade, se desenvolve toda a história de Israel. Com toda a força de sentido, são os textos mais sagrados para os israelitas, pois revelam o propósito e a ação de Deus em escolher Israel como seu povo particular e cuidar dele, dando-lhe rumos precisos de salvação. É a Revelação de Deus na história humana, transformando-a substancialmente em História da Salvação.</a:t>
            </a:r>
          </a:p>
          <a:p>
            <a:r>
              <a:rPr lang="pt-BR" sz="2400" dirty="0"/>
              <a:t>A </a:t>
            </a:r>
            <a:r>
              <a:rPr lang="pt-BR" sz="2400" i="1" dirty="0" err="1"/>
              <a:t>Torah</a:t>
            </a:r>
            <a:r>
              <a:rPr lang="pt-BR" sz="2400" dirty="0"/>
              <a:t> é a grande releitura e apresentação de Israel como Povo Eleito de Deus; é, assim, a grande chave de compreensão da identidade religiosa e cultural de Israel. Serve de ilustração dessa compreensão o pequeno credo israelita de </a:t>
            </a:r>
            <a:r>
              <a:rPr lang="pt-BR" sz="2400" dirty="0" err="1"/>
              <a:t>Dt</a:t>
            </a:r>
            <a:r>
              <a:rPr lang="pt-BR" sz="2400" dirty="0"/>
              <a:t> 26,5-9.</a:t>
            </a: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645547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História sagrada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No Pentateuco, um perfil da história é apresentado desde a criação do mundo e da humanidade (</a:t>
            </a:r>
            <a:r>
              <a:rPr lang="pt-BR" dirty="0" err="1"/>
              <a:t>Gn</a:t>
            </a:r>
            <a:r>
              <a:rPr lang="pt-BR" dirty="0"/>
              <a:t>) até os discursos de Moisés na planície de </a:t>
            </a:r>
            <a:r>
              <a:rPr lang="pt-BR" dirty="0" err="1"/>
              <a:t>Moab</a:t>
            </a:r>
            <a:r>
              <a:rPr lang="pt-BR" dirty="0"/>
              <a:t> (</a:t>
            </a:r>
            <a:r>
              <a:rPr lang="pt-BR" dirty="0" err="1"/>
              <a:t>Dt</a:t>
            </a:r>
            <a:r>
              <a:rPr lang="pt-BR" dirty="0"/>
              <a:t>). O conteúdo geral de todo o bloco pode ser assim resumido:</a:t>
            </a:r>
          </a:p>
          <a:p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327177"/>
              </p:ext>
            </p:extLst>
          </p:nvPr>
        </p:nvGraphicFramePr>
        <p:xfrm>
          <a:off x="2107096" y="3490001"/>
          <a:ext cx="7169425" cy="3051048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7169425">
                  <a:extLst>
                    <a:ext uri="{9D8B030D-6E8A-4147-A177-3AD203B41FA5}">
                      <a16:colId xmlns:a16="http://schemas.microsoft.com/office/drawing/2014/main" val="107803683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História primeva (Gn 1-11);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975" marB="53975" anchor="ctr"/>
                </a:tc>
                <a:extLst>
                  <a:ext uri="{0D108BD9-81ED-4DB2-BD59-A6C34878D82A}">
                    <a16:rowId xmlns:a16="http://schemas.microsoft.com/office/drawing/2014/main" val="701988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Período patriarcal (Gn 12-36);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975" marB="53975" anchor="ctr"/>
                </a:tc>
                <a:extLst>
                  <a:ext uri="{0D108BD9-81ED-4DB2-BD59-A6C34878D82A}">
                    <a16:rowId xmlns:a16="http://schemas.microsoft.com/office/drawing/2014/main" val="7488112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História de José (Gn 37-50);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975" marB="53975" anchor="ctr"/>
                </a:tc>
                <a:extLst>
                  <a:ext uri="{0D108BD9-81ED-4DB2-BD59-A6C34878D82A}">
                    <a16:rowId xmlns:a16="http://schemas.microsoft.com/office/drawing/2014/main" val="11083871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Libertação do Egito e jornada ao Sinai (Ex 1-18);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975" marB="53975" anchor="ctr"/>
                </a:tc>
                <a:extLst>
                  <a:ext uri="{0D108BD9-81ED-4DB2-BD59-A6C34878D82A}">
                    <a16:rowId xmlns:a16="http://schemas.microsoft.com/office/drawing/2014/main" val="12831198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Entrega das leis no Sinai (</a:t>
                      </a:r>
                      <a:r>
                        <a:rPr lang="pt-BR" sz="1600" dirty="0" err="1">
                          <a:effectLst/>
                        </a:rPr>
                        <a:t>Ex</a:t>
                      </a:r>
                      <a:r>
                        <a:rPr lang="pt-BR" sz="1600" dirty="0">
                          <a:effectLst/>
                        </a:rPr>
                        <a:t> 19 – </a:t>
                      </a:r>
                      <a:r>
                        <a:rPr lang="pt-BR" sz="1600" dirty="0" err="1">
                          <a:effectLst/>
                        </a:rPr>
                        <a:t>Nm</a:t>
                      </a:r>
                      <a:r>
                        <a:rPr lang="pt-BR" sz="1600" dirty="0">
                          <a:effectLst/>
                        </a:rPr>
                        <a:t> 10);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975" marB="53975" anchor="ctr"/>
                </a:tc>
                <a:extLst>
                  <a:ext uri="{0D108BD9-81ED-4DB2-BD59-A6C34878D82A}">
                    <a16:rowId xmlns:a16="http://schemas.microsoft.com/office/drawing/2014/main" val="42531537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Jornada do Sinai a Moab (Nm 10-36);</a:t>
                      </a:r>
                      <a:endParaRPr lang="pt-B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975" marB="53975" anchor="ctr"/>
                </a:tc>
                <a:extLst>
                  <a:ext uri="{0D108BD9-81ED-4DB2-BD59-A6C34878D82A}">
                    <a16:rowId xmlns:a16="http://schemas.microsoft.com/office/drawing/2014/main" val="11312475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Discursos de Moisés na planície de </a:t>
                      </a:r>
                      <a:r>
                        <a:rPr lang="pt-BR" sz="1600" dirty="0" err="1">
                          <a:effectLst/>
                        </a:rPr>
                        <a:t>Moab</a:t>
                      </a:r>
                      <a:r>
                        <a:rPr lang="pt-BR" sz="1600" dirty="0">
                          <a:effectLst/>
                        </a:rPr>
                        <a:t> (</a:t>
                      </a:r>
                      <a:r>
                        <a:rPr lang="pt-BR" sz="1600" dirty="0" err="1">
                          <a:effectLst/>
                        </a:rPr>
                        <a:t>Dt</a:t>
                      </a:r>
                      <a:r>
                        <a:rPr lang="pt-BR" sz="1600" dirty="0">
                          <a:effectLst/>
                        </a:rPr>
                        <a:t> 1-34).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53975" marB="53975" anchor="ctr"/>
                </a:tc>
                <a:extLst>
                  <a:ext uri="{0D108BD9-81ED-4DB2-BD59-A6C34878D82A}">
                    <a16:rowId xmlns:a16="http://schemas.microsoft.com/office/drawing/2014/main" val="5691811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5227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Tradições teológicas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/>
              <a:t>O Pentateuco narra as origens de Israel, seus princípios fundamentais, falando de uma época em que praticamente nada era documentado. Tudo era transmitido oralmente – a ética, o direito, a sabedoria, a fé. Tudo isso sobrevivia no grande “arquivo vivo” da memória do povo!</a:t>
            </a:r>
          </a:p>
          <a:p>
            <a:r>
              <a:rPr lang="pt-BR" sz="2400" dirty="0"/>
              <a:t>Com o desenvolvimento da linguagem e da escrita, pequenos fragmentos de cantos, orações, poesias, começaram a ser redigidos e, posteriormente, compilados. Essas compilações, elaboradas por diversos autores ou </a:t>
            </a:r>
            <a:r>
              <a:rPr lang="pt-BR" sz="2400" i="1" dirty="0"/>
              <a:t>escolas teológico-literárias</a:t>
            </a:r>
            <a:r>
              <a:rPr lang="pt-BR" sz="2400" dirty="0"/>
              <a:t>, é o que chamamos de </a:t>
            </a:r>
            <a:r>
              <a:rPr lang="pt-BR" sz="2400" i="1" dirty="0"/>
              <a:t>tradições</a:t>
            </a:r>
            <a:r>
              <a:rPr lang="pt-BR" sz="2400" dirty="0"/>
              <a:t>, responsáveis pela redação de todo o AT.</a:t>
            </a:r>
          </a:p>
          <a:p>
            <a:r>
              <a:rPr lang="pt-BR" sz="2400" dirty="0"/>
              <a:t>São quatro, em aspectos gerais:</a:t>
            </a:r>
          </a:p>
        </p:txBody>
      </p:sp>
    </p:spTree>
    <p:extLst>
      <p:ext uri="{BB962C8B-B14F-4D97-AF65-F5344CB8AC3E}">
        <p14:creationId xmlns:p14="http://schemas.microsoft.com/office/powerpoint/2010/main" val="2640762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24128" y="1722783"/>
            <a:ext cx="9720071" cy="4586577"/>
          </a:xfrm>
        </p:spPr>
        <p:txBody>
          <a:bodyPr>
            <a:normAutofit/>
          </a:bodyPr>
          <a:lstStyle/>
          <a:p>
            <a:r>
              <a:rPr lang="pt-BR" sz="2800" i="1" dirty="0"/>
              <a:t>Tradição </a:t>
            </a:r>
            <a:r>
              <a:rPr lang="pt-BR" sz="2800" i="1" dirty="0" err="1"/>
              <a:t>Javista</a:t>
            </a:r>
            <a:r>
              <a:rPr lang="pt-BR" sz="2800" dirty="0"/>
              <a:t> (J) – tem sua origem no século X-IX a.C. em Judá, na corte de Salomão. Preocupa-se fundamentalmente com os </a:t>
            </a:r>
            <a:r>
              <a:rPr lang="pt-BR" sz="2800" i="1" dirty="0"/>
              <a:t>patriarcas</a:t>
            </a:r>
            <a:r>
              <a:rPr lang="pt-BR" sz="2800" dirty="0"/>
              <a:t> e a promessa da </a:t>
            </a:r>
            <a:r>
              <a:rPr lang="pt-BR" sz="2800" i="1" dirty="0"/>
              <a:t>terra</a:t>
            </a:r>
            <a:r>
              <a:rPr lang="pt-BR" sz="2800" dirty="0"/>
              <a:t> e, lógico, mais à frente, com a sucessão </a:t>
            </a:r>
            <a:r>
              <a:rPr lang="pt-BR" sz="2800" dirty="0" err="1"/>
              <a:t>davídica</a:t>
            </a:r>
            <a:r>
              <a:rPr lang="pt-BR" sz="2800" dirty="0"/>
              <a:t>. Seu eixo teológico característico é a </a:t>
            </a:r>
            <a:r>
              <a:rPr lang="pt-BR" sz="2800" i="1" dirty="0"/>
              <a:t>bênção-promessa</a:t>
            </a:r>
            <a:r>
              <a:rPr lang="pt-BR" sz="2800" dirty="0"/>
              <a:t>. Nos escritos </a:t>
            </a:r>
            <a:r>
              <a:rPr lang="pt-BR" sz="2800" dirty="0" err="1"/>
              <a:t>javistas</a:t>
            </a:r>
            <a:r>
              <a:rPr lang="pt-BR" sz="2800" dirty="0"/>
              <a:t>, Deus é geralmente apresentado com características antropomórficas e invocado pelo tetragrama hebraico consonantal </a:t>
            </a:r>
            <a:r>
              <a:rPr lang="pt-BR" sz="2800" i="1" dirty="0"/>
              <a:t>YHWH</a:t>
            </a:r>
            <a:r>
              <a:rPr lang="pt-BR" sz="2800" dirty="0"/>
              <a:t>, que as traduções modernas tentam comumente vocalizar como Javé, </a:t>
            </a:r>
            <a:r>
              <a:rPr lang="pt-BR" sz="2800" dirty="0" err="1"/>
              <a:t>Iahweh</a:t>
            </a:r>
            <a:r>
              <a:rPr lang="pt-BR" sz="2800" dirty="0"/>
              <a:t> ou Jeová.</a:t>
            </a:r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231298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24128" y="1709530"/>
            <a:ext cx="9720071" cy="4599830"/>
          </a:xfrm>
        </p:spPr>
        <p:txBody>
          <a:bodyPr>
            <a:normAutofit/>
          </a:bodyPr>
          <a:lstStyle/>
          <a:p>
            <a:r>
              <a:rPr lang="pt-BR" sz="2800" i="1" dirty="0"/>
              <a:t>Tradição Eloísta</a:t>
            </a:r>
            <a:r>
              <a:rPr lang="pt-BR" sz="2800" dirty="0"/>
              <a:t> (E) – surge pelo séc. VIII a.C. em Israel em ambiente profético, provavelmente a partir de Elias e Eliseu. Concentra-se numa ênfase moral e na crítica profética, em torno principalmente dos patriarcas Jacó e José e de Moisés, o profeta-símbolo. Seu eixo teológico é o </a:t>
            </a:r>
            <a:r>
              <a:rPr lang="pt-BR" sz="2800" i="1" dirty="0"/>
              <a:t>temor de Deus</a:t>
            </a:r>
            <a:r>
              <a:rPr lang="pt-BR" sz="2800" dirty="0"/>
              <a:t>, invocado com </a:t>
            </a:r>
            <a:r>
              <a:rPr lang="pt-BR" sz="2800" i="1" dirty="0" err="1"/>
              <a:t>Elohim</a:t>
            </a:r>
            <a:r>
              <a:rPr lang="pt-BR" sz="2800" dirty="0"/>
              <a:t> ou </a:t>
            </a:r>
            <a:r>
              <a:rPr lang="pt-BR" sz="2800" i="1" dirty="0"/>
              <a:t>El</a:t>
            </a:r>
            <a:r>
              <a:rPr lang="pt-BR" sz="2800" dirty="0"/>
              <a:t>, de características totalmente transcendentes, distante dos homens, comunicando-se apenas por meio de anjos ou sonhos.</a:t>
            </a:r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909430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24128" y="1126435"/>
            <a:ext cx="9908915" cy="5353878"/>
          </a:xfrm>
        </p:spPr>
        <p:txBody>
          <a:bodyPr>
            <a:normAutofit/>
          </a:bodyPr>
          <a:lstStyle/>
          <a:p>
            <a:r>
              <a:rPr lang="pt-BR" sz="2800" i="1" dirty="0"/>
              <a:t>Tradição Deuteronomista</a:t>
            </a:r>
            <a:r>
              <a:rPr lang="pt-BR" sz="2800" dirty="0"/>
              <a:t> (D) – nasce pelo séc. VII a.C. em Israel, provavelmente no ambiente profético próximo a Oseias. Sua preocupação fundamental é a volta do Povo para o seu Senhor, YHWH. Enfatiza a lei, a posse da terra e a defesa dos pobres. Seu eixo teológico é a </a:t>
            </a:r>
            <a:r>
              <a:rPr lang="pt-BR" sz="2800" i="1" dirty="0"/>
              <a:t>aliança</a:t>
            </a:r>
            <a:r>
              <a:rPr lang="pt-BR" sz="2800" dirty="0"/>
              <a:t>. Deus é sempre apresentado como o Deus poderoso dos patriarcas. Essa tradição é muito particular, restringindo-se quase exclusivamente ao livro do Deuteronômio, especialmente ao código de </a:t>
            </a:r>
            <a:r>
              <a:rPr lang="pt-BR" sz="2800" dirty="0" err="1"/>
              <a:t>Dt</a:t>
            </a:r>
            <a:r>
              <a:rPr lang="pt-BR" sz="2800" dirty="0"/>
              <a:t> 12-26, uma redescoberta e reapresentação da lei em conformidade com a aliança estabelecida por Deus com os antigos pais, o parâmetro normativo de Israel para todas as situações em todo tempo e lugar.</a:t>
            </a:r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372347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24128" y="1232452"/>
            <a:ext cx="9720071" cy="5076908"/>
          </a:xfrm>
        </p:spPr>
        <p:txBody>
          <a:bodyPr>
            <a:normAutofit/>
          </a:bodyPr>
          <a:lstStyle/>
          <a:p>
            <a:r>
              <a:rPr lang="pt-BR" sz="2800" i="1" dirty="0"/>
              <a:t>Tradição Sacerdotal</a:t>
            </a:r>
            <a:r>
              <a:rPr lang="pt-BR" sz="2800" dirty="0"/>
              <a:t> (P) – começa a ser composta no exílio na Babilônia e alcança termo já em Judá, na volta do exílio. Ambienta-se, desse modo, entre os grupos de exilados repatriados, que buscam reconstruir sua identidade religiosa e nacional; essa reconstrução é simbolizada pelo Templo, pela Arca, ritos e leis. Centra sua preocupação no sábado, na circuncisão e nos sacrifícios, enfatizando, sobretudo, o caráter religioso da </a:t>
            </a:r>
            <a:r>
              <a:rPr lang="pt-BR" sz="2800" i="1" dirty="0"/>
              <a:t>eleição</a:t>
            </a:r>
            <a:r>
              <a:rPr lang="pt-BR" sz="2800" dirty="0"/>
              <a:t> de Israel por parte de Deus, fixando seu eixo teológico na bênção e no sacrifício. É a tradição sacerdotal que reúne os textos das tradições anteriores, amalgamando-os, numa tentativa de harmonizá-los entre si, e dá à </a:t>
            </a:r>
            <a:r>
              <a:rPr lang="pt-BR" sz="2800" i="1" dirty="0" err="1"/>
              <a:t>Torah</a:t>
            </a:r>
            <a:r>
              <a:rPr lang="pt-BR" sz="2800" dirty="0"/>
              <a:t> uma redação final, tal qual a temos hoje.</a:t>
            </a:r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6728245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125000"/>
              </a:schemeClr>
              <a:schemeClr val="phClr">
                <a:tint val="92000"/>
                <a:shade val="70000"/>
                <a:satMod val="110000"/>
              </a:schemeClr>
            </a:duotone>
          </a:blip>
          <a:tile tx="0" ty="0" sx="22000" sy="2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E736489A-00C3-4E0A-AAA8-D4D3127BA5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132</TotalTime>
  <Words>1743</Words>
  <Application>Microsoft Office PowerPoint</Application>
  <PresentationFormat>Widescreen</PresentationFormat>
  <Paragraphs>102</Paragraphs>
  <Slides>23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30" baseType="lpstr">
      <vt:lpstr>Arial</vt:lpstr>
      <vt:lpstr>Calibri</vt:lpstr>
      <vt:lpstr>Times New Roman</vt:lpstr>
      <vt:lpstr>Tw Cen MT</vt:lpstr>
      <vt:lpstr>Tw Cen MT Condensed</vt:lpstr>
      <vt:lpstr>Wingdings 3</vt:lpstr>
      <vt:lpstr>Integral</vt:lpstr>
      <vt:lpstr>Pentateuco</vt:lpstr>
      <vt:lpstr>significado</vt:lpstr>
      <vt:lpstr>conteúdo</vt:lpstr>
      <vt:lpstr>História sagrada</vt:lpstr>
      <vt:lpstr>Tradições teológicas</vt:lpstr>
      <vt:lpstr>Apresentação do PowerPoint</vt:lpstr>
      <vt:lpstr>Apresentação do PowerPoint</vt:lpstr>
      <vt:lpstr>Apresentação do PowerPoint</vt:lpstr>
      <vt:lpstr>Apresentação do PowerPoint</vt:lpstr>
      <vt:lpstr>Elementos teológicos fundamentais</vt:lpstr>
      <vt:lpstr>Apresentação do PowerPoint</vt:lpstr>
      <vt:lpstr>Apresentação do PowerPoint</vt:lpstr>
      <vt:lpstr>Apresentação do PowerPoint</vt:lpstr>
      <vt:lpstr>gênesis</vt:lpstr>
      <vt:lpstr>Estrutura geral </vt:lpstr>
      <vt:lpstr>a criação</vt:lpstr>
      <vt:lpstr>O pecado original</vt:lpstr>
      <vt:lpstr>Pecado gera pecado...</vt:lpstr>
      <vt:lpstr>Apresentação do PowerPoint</vt:lpstr>
      <vt:lpstr>abraão</vt:lpstr>
      <vt:lpstr>jacó</vt:lpstr>
      <vt:lpstr>josé</vt:lpstr>
      <vt:lpstr>Era uma vez no egito...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Pentateuco</dc:title>
  <dc:creator>Pe. João Custódio Cosmi Cunha</dc:creator>
  <cp:lastModifiedBy>Pe. João Custódio Cosmi Cunha</cp:lastModifiedBy>
  <cp:revision>27</cp:revision>
  <dcterms:created xsi:type="dcterms:W3CDTF">2017-05-11T18:33:14Z</dcterms:created>
  <dcterms:modified xsi:type="dcterms:W3CDTF">2017-05-15T03:02:12Z</dcterms:modified>
</cp:coreProperties>
</file>