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3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5" r:id="rId2"/>
    <p:sldId id="426" r:id="rId3"/>
    <p:sldId id="422" r:id="rId4"/>
    <p:sldId id="423" r:id="rId5"/>
    <p:sldId id="424" r:id="rId6"/>
    <p:sldId id="337" r:id="rId7"/>
    <p:sldId id="339" r:id="rId8"/>
    <p:sldId id="340" r:id="rId9"/>
    <p:sldId id="341" r:id="rId10"/>
    <p:sldId id="342" r:id="rId11"/>
    <p:sldId id="347" r:id="rId12"/>
    <p:sldId id="349" r:id="rId13"/>
    <p:sldId id="338" r:id="rId14"/>
    <p:sldId id="351" r:id="rId15"/>
    <p:sldId id="259" r:id="rId16"/>
    <p:sldId id="260" r:id="rId17"/>
    <p:sldId id="261" r:id="rId18"/>
    <p:sldId id="262" r:id="rId19"/>
    <p:sldId id="330" r:id="rId20"/>
    <p:sldId id="331" r:id="rId21"/>
    <p:sldId id="332" r:id="rId22"/>
    <p:sldId id="333" r:id="rId23"/>
    <p:sldId id="336" r:id="rId24"/>
    <p:sldId id="334" r:id="rId25"/>
    <p:sldId id="264" r:id="rId26"/>
    <p:sldId id="265" r:id="rId27"/>
    <p:sldId id="266" r:id="rId28"/>
    <p:sldId id="267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3" r:id="rId39"/>
    <p:sldId id="284" r:id="rId40"/>
    <p:sldId id="285" r:id="rId41"/>
    <p:sldId id="286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8" r:id="rId52"/>
    <p:sldId id="299" r:id="rId53"/>
    <p:sldId id="300" r:id="rId54"/>
    <p:sldId id="302" r:id="rId55"/>
    <p:sldId id="305" r:id="rId56"/>
    <p:sldId id="306" r:id="rId57"/>
    <p:sldId id="307" r:id="rId58"/>
    <p:sldId id="314" r:id="rId59"/>
    <p:sldId id="319" r:id="rId60"/>
    <p:sldId id="320" r:id="rId61"/>
    <p:sldId id="321" r:id="rId62"/>
    <p:sldId id="322" r:id="rId63"/>
    <p:sldId id="323" r:id="rId64"/>
    <p:sldId id="327" r:id="rId65"/>
    <p:sldId id="328" r:id="rId66"/>
    <p:sldId id="329" r:id="rId67"/>
    <p:sldId id="353" r:id="rId68"/>
    <p:sldId id="354" r:id="rId69"/>
    <p:sldId id="355" r:id="rId70"/>
    <p:sldId id="356" r:id="rId71"/>
    <p:sldId id="357" r:id="rId72"/>
    <p:sldId id="358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366" r:id="rId81"/>
    <p:sldId id="367" r:id="rId82"/>
    <p:sldId id="368" r:id="rId83"/>
    <p:sldId id="369" r:id="rId84"/>
    <p:sldId id="370" r:id="rId85"/>
    <p:sldId id="371" r:id="rId86"/>
    <p:sldId id="372" r:id="rId87"/>
    <p:sldId id="373" r:id="rId88"/>
    <p:sldId id="374" r:id="rId89"/>
    <p:sldId id="375" r:id="rId90"/>
    <p:sldId id="376" r:id="rId91"/>
    <p:sldId id="377" r:id="rId92"/>
    <p:sldId id="378" r:id="rId93"/>
    <p:sldId id="379" r:id="rId94"/>
    <p:sldId id="380" r:id="rId95"/>
    <p:sldId id="381" r:id="rId96"/>
    <p:sldId id="382" r:id="rId97"/>
    <p:sldId id="383" r:id="rId98"/>
    <p:sldId id="384" r:id="rId99"/>
    <p:sldId id="385" r:id="rId100"/>
    <p:sldId id="386" r:id="rId101"/>
    <p:sldId id="388" r:id="rId102"/>
    <p:sldId id="389" r:id="rId103"/>
    <p:sldId id="390" r:id="rId104"/>
    <p:sldId id="391" r:id="rId105"/>
    <p:sldId id="392" r:id="rId106"/>
    <p:sldId id="393" r:id="rId107"/>
    <p:sldId id="394" r:id="rId108"/>
    <p:sldId id="395" r:id="rId109"/>
    <p:sldId id="396" r:id="rId110"/>
    <p:sldId id="397" r:id="rId111"/>
    <p:sldId id="398" r:id="rId112"/>
    <p:sldId id="399" r:id="rId113"/>
    <p:sldId id="400" r:id="rId114"/>
    <p:sldId id="401" r:id="rId115"/>
    <p:sldId id="402" r:id="rId116"/>
    <p:sldId id="403" r:id="rId117"/>
    <p:sldId id="404" r:id="rId118"/>
    <p:sldId id="405" r:id="rId119"/>
    <p:sldId id="406" r:id="rId120"/>
    <p:sldId id="407" r:id="rId121"/>
    <p:sldId id="408" r:id="rId122"/>
    <p:sldId id="409" r:id="rId123"/>
    <p:sldId id="410" r:id="rId124"/>
    <p:sldId id="411" r:id="rId125"/>
    <p:sldId id="412" r:id="rId126"/>
    <p:sldId id="413" r:id="rId127"/>
    <p:sldId id="414" r:id="rId128"/>
    <p:sldId id="415" r:id="rId129"/>
    <p:sldId id="416" r:id="rId130"/>
    <p:sldId id="417" r:id="rId131"/>
    <p:sldId id="418" r:id="rId132"/>
    <p:sldId id="419" r:id="rId133"/>
    <p:sldId id="420" r:id="rId1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alt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altLang="pt-B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alt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altLang="pt-BR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>
                <a:solidFill>
                  <a:srgbClr val="000000"/>
                </a:solidFill>
              </a:endParaRPr>
            </a:p>
          </p:txBody>
        </p:sp>
      </p:grpSp>
      <p:sp>
        <p:nvSpPr>
          <p:cNvPr id="276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pt-BR" altLang="pt-BR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pt-BR" altLang="pt-BR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E738E5D-27F9-4314-A4FB-E439F7237316}" type="slidenum">
              <a:rPr lang="pt-BR" altLang="pt-BR">
                <a:solidFill>
                  <a:srgbClr val="1C1C1C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7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C1B2A-2620-4546-B173-B07316A601D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34585" y="214313"/>
            <a:ext cx="7600949" cy="59182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84F35-F969-4811-B829-3E292F8E4FA5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8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154D8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2/13/2020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7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2/13/2020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2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SzPct val="100000"/>
              <a:buFont typeface="+mj-lt"/>
              <a:buAutoNum type="arabicParenR"/>
              <a:defRPr sz="2200"/>
            </a:lvl1pPr>
            <a:lvl2pPr marL="971557" indent="-514350">
              <a:buClr>
                <a:srgbClr val="002060"/>
              </a:buClr>
              <a:buSzPct val="100000"/>
              <a:buFont typeface="+mj-lt"/>
              <a:buAutoNum type="alphaLcParenR"/>
              <a:defRPr sz="2000"/>
            </a:lvl2pPr>
            <a:lvl3pPr marL="1371613" indent="-457200">
              <a:buSzPct val="100000"/>
              <a:buFont typeface="+mj-lt"/>
              <a:buAutoNum type="arabicPeriod"/>
              <a:defRPr sz="1800"/>
            </a:lvl3pPr>
            <a:lvl4pPr marL="1600223" indent="-228603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  <a:defRPr sz="1800"/>
            </a:lvl4pPr>
            <a:lvl5pPr>
              <a:buSzPct val="100000"/>
              <a:defRPr sz="1800"/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BF8A-0202-44FA-9885-AD64A3C26D6D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7" indent="0">
              <a:buNone/>
              <a:defRPr sz="1800"/>
            </a:lvl2pPr>
            <a:lvl3pPr marL="914413" indent="0">
              <a:buNone/>
              <a:defRPr sz="1600"/>
            </a:lvl3pPr>
            <a:lvl4pPr marL="1371620" indent="0">
              <a:buNone/>
              <a:defRPr sz="1400"/>
            </a:lvl4pPr>
            <a:lvl5pPr marL="1828826" indent="0">
              <a:buNone/>
              <a:defRPr sz="1400"/>
            </a:lvl5pPr>
            <a:lvl6pPr marL="2286033" indent="0">
              <a:buNone/>
              <a:defRPr sz="1400"/>
            </a:lvl6pPr>
            <a:lvl7pPr marL="2743239" indent="0">
              <a:buNone/>
              <a:defRPr sz="1400"/>
            </a:lvl7pPr>
            <a:lvl8pPr marL="3200446" indent="0">
              <a:buNone/>
              <a:defRPr sz="1400"/>
            </a:lvl8pPr>
            <a:lvl9pPr marL="3657652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53607-52CB-4093-A913-DFDE81B98232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5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5F7D8-4328-4AB7-929D-0395EA0DEE12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1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7" indent="0">
              <a:buNone/>
              <a:defRPr sz="2000" b="1"/>
            </a:lvl2pPr>
            <a:lvl3pPr marL="914413" indent="0">
              <a:buNone/>
              <a:defRPr sz="1800" b="1"/>
            </a:lvl3pPr>
            <a:lvl4pPr marL="1371620" indent="0">
              <a:buNone/>
              <a:defRPr sz="1600" b="1"/>
            </a:lvl4pPr>
            <a:lvl5pPr marL="1828826" indent="0">
              <a:buNone/>
              <a:defRPr sz="1600" b="1"/>
            </a:lvl5pPr>
            <a:lvl6pPr marL="2286033" indent="0">
              <a:buNone/>
              <a:defRPr sz="1600" b="1"/>
            </a:lvl6pPr>
            <a:lvl7pPr marL="2743239" indent="0">
              <a:buNone/>
              <a:defRPr sz="1600" b="1"/>
            </a:lvl7pPr>
            <a:lvl8pPr marL="3200446" indent="0">
              <a:buNone/>
              <a:defRPr sz="1600" b="1"/>
            </a:lvl8pPr>
            <a:lvl9pPr marL="3657652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7" indent="0">
              <a:buNone/>
              <a:defRPr sz="2000" b="1"/>
            </a:lvl2pPr>
            <a:lvl3pPr marL="914413" indent="0">
              <a:buNone/>
              <a:defRPr sz="1800" b="1"/>
            </a:lvl3pPr>
            <a:lvl4pPr marL="1371620" indent="0">
              <a:buNone/>
              <a:defRPr sz="1600" b="1"/>
            </a:lvl4pPr>
            <a:lvl5pPr marL="1828826" indent="0">
              <a:buNone/>
              <a:defRPr sz="1600" b="1"/>
            </a:lvl5pPr>
            <a:lvl6pPr marL="2286033" indent="0">
              <a:buNone/>
              <a:defRPr sz="1600" b="1"/>
            </a:lvl6pPr>
            <a:lvl7pPr marL="2743239" indent="0">
              <a:buNone/>
              <a:defRPr sz="1600" b="1"/>
            </a:lvl7pPr>
            <a:lvl8pPr marL="3200446" indent="0">
              <a:buNone/>
              <a:defRPr sz="1600" b="1"/>
            </a:lvl8pPr>
            <a:lvl9pPr marL="3657652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B77A4-1AE2-463A-9A1D-4285E5A4970E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95A81-DC98-49E1-9D59-56C76FC6D978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2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3CD98-90AD-4DB9-8C25-A6F19BAC5DDE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4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7" indent="0">
              <a:buNone/>
              <a:defRPr sz="1200"/>
            </a:lvl2pPr>
            <a:lvl3pPr marL="914413" indent="0">
              <a:buNone/>
              <a:defRPr sz="1000"/>
            </a:lvl3pPr>
            <a:lvl4pPr marL="1371620" indent="0">
              <a:buNone/>
              <a:defRPr sz="900"/>
            </a:lvl4pPr>
            <a:lvl5pPr marL="1828826" indent="0">
              <a:buNone/>
              <a:defRPr sz="900"/>
            </a:lvl5pPr>
            <a:lvl6pPr marL="2286033" indent="0">
              <a:buNone/>
              <a:defRPr sz="900"/>
            </a:lvl6pPr>
            <a:lvl7pPr marL="2743239" indent="0">
              <a:buNone/>
              <a:defRPr sz="900"/>
            </a:lvl7pPr>
            <a:lvl8pPr marL="3200446" indent="0">
              <a:buNone/>
              <a:defRPr sz="900"/>
            </a:lvl8pPr>
            <a:lvl9pPr marL="3657652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2A6EF-17EF-4DCA-8BD2-67F399B0D6D7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26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7" indent="0">
              <a:buNone/>
              <a:defRPr sz="2800"/>
            </a:lvl2pPr>
            <a:lvl3pPr marL="914413" indent="0">
              <a:buNone/>
              <a:defRPr sz="2400"/>
            </a:lvl3pPr>
            <a:lvl4pPr marL="1371620" indent="0">
              <a:buNone/>
              <a:defRPr sz="2000"/>
            </a:lvl4pPr>
            <a:lvl5pPr marL="1828826" indent="0">
              <a:buNone/>
              <a:defRPr sz="2000"/>
            </a:lvl5pPr>
            <a:lvl6pPr marL="2286033" indent="0">
              <a:buNone/>
              <a:defRPr sz="2000"/>
            </a:lvl6pPr>
            <a:lvl7pPr marL="2743239" indent="0">
              <a:buNone/>
              <a:defRPr sz="2000"/>
            </a:lvl7pPr>
            <a:lvl8pPr marL="3200446" indent="0">
              <a:buNone/>
              <a:defRPr sz="2000"/>
            </a:lvl8pPr>
            <a:lvl9pPr marL="3657652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7" indent="0">
              <a:buNone/>
              <a:defRPr sz="1200"/>
            </a:lvl2pPr>
            <a:lvl3pPr marL="914413" indent="0">
              <a:buNone/>
              <a:defRPr sz="1000"/>
            </a:lvl3pPr>
            <a:lvl4pPr marL="1371620" indent="0">
              <a:buNone/>
              <a:defRPr sz="900"/>
            </a:lvl4pPr>
            <a:lvl5pPr marL="1828826" indent="0">
              <a:buNone/>
              <a:defRPr sz="900"/>
            </a:lvl5pPr>
            <a:lvl6pPr marL="2286033" indent="0">
              <a:buNone/>
              <a:defRPr sz="900"/>
            </a:lvl6pPr>
            <a:lvl7pPr marL="2743239" indent="0">
              <a:buNone/>
              <a:defRPr sz="900"/>
            </a:lvl7pPr>
            <a:lvl8pPr marL="3200446" indent="0">
              <a:buNone/>
              <a:defRPr sz="900"/>
            </a:lvl8pPr>
            <a:lvl9pPr marL="3657652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9A0F1-2F35-4AE7-A3F6-3E3134BB6FA2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4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556684" y="1098550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pt-BR" altLang="pt-BR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1066801" y="1098550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pt-BR" altLang="pt-BR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721785" y="1520825"/>
            <a:ext cx="563034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pt-BR" altLang="pt-BR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1214967" y="1520825"/>
            <a:ext cx="491066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pt-BR" altLang="pt-BR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69334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pt-BR" altLang="pt-BR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pt-BR" altLang="pt-BR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590552" y="1781175"/>
            <a:ext cx="10968566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pt-BR" altLang="pt-BR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8" y="2017713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dirty="0"/>
              <a:t>Clique para editar os estilos do texto mestre</a:t>
            </a:r>
          </a:p>
          <a:p>
            <a:pPr lvl="1"/>
            <a:r>
              <a:rPr lang="pt-BR" altLang="pt-BR" dirty="0"/>
              <a:t>Segundo nível</a:t>
            </a:r>
          </a:p>
          <a:p>
            <a:pPr lvl="2"/>
            <a:r>
              <a:rPr lang="pt-BR" altLang="pt-BR" dirty="0"/>
              <a:t>Terceiro nível</a:t>
            </a:r>
          </a:p>
          <a:p>
            <a:pPr lvl="3"/>
            <a:r>
              <a:rPr lang="pt-BR" altLang="pt-BR" dirty="0"/>
              <a:t>Quarto nível</a:t>
            </a:r>
          </a:p>
          <a:p>
            <a:pPr lvl="4"/>
            <a:r>
              <a:rPr lang="pt-BR" altLang="pt-BR" dirty="0"/>
              <a:t>Quinto nível</a:t>
            </a:r>
          </a:p>
        </p:txBody>
      </p:sp>
      <p:sp>
        <p:nvSpPr>
          <p:cNvPr id="266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9D4377-DFA1-4169-8178-FB37107465F9}" type="slidenum">
              <a:rPr lang="pt-BR" altLang="pt-BR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7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7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1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2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2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+mj-lt"/>
        <a:buAutoNum type="arabicParenR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71557" indent="-5143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Font typeface="+mj-lt"/>
        <a:buAutoNum type="alphaLcParenR"/>
        <a:defRPr sz="2800">
          <a:solidFill>
            <a:schemeClr val="tx1"/>
          </a:solidFill>
          <a:latin typeface="+mn-lt"/>
        </a:defRPr>
      </a:lvl2pPr>
      <a:lvl3pPr marL="1371613" indent="-4572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+mj-lt"/>
        <a:buAutoNum type="arabicPeriod"/>
        <a:defRPr sz="2400">
          <a:solidFill>
            <a:schemeClr val="tx1"/>
          </a:solidFill>
          <a:latin typeface="+mn-lt"/>
        </a:defRPr>
      </a:lvl3pPr>
      <a:lvl4pPr marL="1600223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2057429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Font typeface="Wingdings" panose="05000000000000000000" pitchFamily="2" charset="2"/>
        <a:buChar char=""/>
        <a:defRPr sz="2000">
          <a:solidFill>
            <a:schemeClr val="tx1"/>
          </a:solidFill>
          <a:latin typeface="+mn-lt"/>
        </a:defRPr>
      </a:lvl5pPr>
      <a:lvl6pPr marL="2514636" indent="-22860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42" indent="-22860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49" indent="-22860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55" indent="-22860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CD98-90AD-4DB9-8C25-A6F19BAC5DDE}" type="slidenum">
              <a:rPr lang="pt-BR" altLang="pt-BR" smtClean="0"/>
              <a:pPr/>
              <a:t>1</a:t>
            </a:fld>
            <a:endParaRPr lang="pt-BR" alt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510540"/>
            <a:ext cx="12100560" cy="583692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389533" y="5704764"/>
            <a:ext cx="2540000" cy="538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quarto&#10;&#10;Descrição gerada automaticamente">
            <a:extLst>
              <a:ext uri="{FF2B5EF4-FFF2-40B4-BE49-F238E27FC236}">
                <a16:creationId xmlns:a16="http://schemas.microsoft.com/office/drawing/2014/main" id="{27712321-5690-4162-81EE-F2BF46EF9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39" y="4779878"/>
            <a:ext cx="3009331" cy="18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15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92886" y="-226317"/>
            <a:ext cx="10506126" cy="1118612"/>
          </a:xfrm>
        </p:spPr>
        <p:txBody>
          <a:bodyPr>
            <a:normAutofit fontScale="90000"/>
          </a:bodyPr>
          <a:lstStyle/>
          <a:p>
            <a:pPr algn="r"/>
            <a:br>
              <a:rPr lang="pt-BR" dirty="0"/>
            </a:br>
            <a:r>
              <a:rPr lang="pt-BR" sz="4000" b="1" dirty="0">
                <a:solidFill>
                  <a:srgbClr val="002060"/>
                </a:solidFill>
                <a:latin typeface="+mn-lt"/>
              </a:rPr>
              <a:t>Igreja e Defesa da vida</a:t>
            </a:r>
            <a:r>
              <a:rPr lang="pt-BR" sz="2000" b="1" dirty="0">
                <a:solidFill>
                  <a:srgbClr val="002060"/>
                </a:solidFill>
                <a:latin typeface="+mn-lt"/>
              </a:rPr>
              <a:t> </a:t>
            </a:r>
            <a:endParaRPr lang="pt-B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34" y="43942"/>
            <a:ext cx="1181819" cy="11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m para campanha da fraternidade 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43" y="1162554"/>
            <a:ext cx="2976709" cy="41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472288" y="5328238"/>
            <a:ext cx="22825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2002</a:t>
            </a:r>
            <a:r>
              <a:rPr lang="pt-BR" sz="3200" dirty="0"/>
              <a:t> </a:t>
            </a:r>
          </a:p>
          <a:p>
            <a:pPr algn="ctr"/>
            <a:r>
              <a:rPr lang="pt-BR" sz="2400" b="1" dirty="0"/>
              <a:t>“UMA TERRA SEM MALES”</a:t>
            </a:r>
            <a:r>
              <a:rPr lang="pt-BR" sz="2400" dirty="0"/>
              <a:t> </a:t>
            </a:r>
          </a:p>
        </p:txBody>
      </p:sp>
      <p:pic>
        <p:nvPicPr>
          <p:cNvPr id="10" name="Picture 2" descr="Resultado de imagem para campanha da fraternidade 2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7" y="1160845"/>
            <a:ext cx="3042858" cy="41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7263684" y="5328237"/>
            <a:ext cx="27045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2004</a:t>
            </a:r>
            <a:r>
              <a:rPr lang="pt-BR" sz="3200" dirty="0"/>
              <a:t> </a:t>
            </a:r>
          </a:p>
          <a:p>
            <a:pPr algn="ctr"/>
            <a:r>
              <a:rPr lang="pt-BR" sz="2400" b="1" dirty="0"/>
              <a:t>“ÁGUA, FONTE DE VIDA”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224703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37137" y="3168203"/>
            <a:ext cx="7006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FF0000"/>
                </a:solidFill>
              </a:rPr>
              <a:t>Fim do “JULGAR”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01" y="-38637"/>
            <a:ext cx="1058967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97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510540"/>
            <a:ext cx="12100560" cy="583692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9321421" y="5704764"/>
            <a:ext cx="2524836" cy="491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9977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005511" y="285929"/>
            <a:ext cx="6096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À DESCOBERTA DO AMOR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Ensaia um sorriso 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 oferece-o a quem não teve nenhum.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Agarra um raio de sol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 desprende-o onde houver noite.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Descobre uma nascente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 nela limpa quem vive na lama.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Toma uma lágrima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 pousa-a em quem nunca chorou.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Ganha coragem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 dá-a a quem não sabe lutar.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Inventa a vida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 conta-a a quem nada compreende.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Enche-te de esperança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 vive á sua luz.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Enriquece-te de bondade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 oferece-a a quem não sabe dar.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Vive com amor</a:t>
            </a:r>
            <a:b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</a:br>
            <a:r>
              <a:rPr lang="pt-BR" sz="2000" dirty="0">
                <a:solidFill>
                  <a:srgbClr val="333333"/>
                </a:solidFill>
                <a:latin typeface="Helvetica" panose="020B0604020202020204" pitchFamily="34" charset="0"/>
              </a:rPr>
              <a:t>e fá-lo conhecer ao Mundo.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285929"/>
            <a:ext cx="447675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732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978808" y="2531486"/>
            <a:ext cx="10721786" cy="416291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aren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7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+mj-lt"/>
              <a:buAutoNum type="alphaLcParenR"/>
              <a:defRPr sz="2800">
                <a:solidFill>
                  <a:schemeClr val="tx1"/>
                </a:solidFill>
                <a:latin typeface="+mn-lt"/>
              </a:defRPr>
            </a:lvl2pPr>
            <a:lvl3pPr marL="1371613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eriod"/>
              <a:defRPr sz="2400">
                <a:solidFill>
                  <a:schemeClr val="tx1"/>
                </a:solidFill>
                <a:latin typeface="+mn-lt"/>
              </a:defRPr>
            </a:lvl3pPr>
            <a:lvl4pPr marL="1600223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29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"/>
              <a:defRPr sz="2000">
                <a:solidFill>
                  <a:schemeClr val="tx1"/>
                </a:solidFill>
                <a:latin typeface="+mn-lt"/>
              </a:defRPr>
            </a:lvl5pPr>
            <a:lvl6pPr marL="2514636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42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49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55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3333CC"/>
              </a:buClr>
              <a:buFont typeface="+mj-lt"/>
              <a:buNone/>
            </a:pPr>
            <a:r>
              <a:rPr lang="pt-BR" sz="2400" kern="0" dirty="0">
                <a:solidFill>
                  <a:srgbClr val="000000"/>
                </a:solidFill>
              </a:rPr>
              <a:t>1. "Quando, num </a:t>
            </a:r>
            <a:r>
              <a:rPr lang="pt-BR" sz="2400" kern="0" dirty="0">
                <a:solidFill>
                  <a:srgbClr val="FF0000"/>
                </a:solidFill>
              </a:rPr>
              <a:t>lamento sem fim</a:t>
            </a:r>
            <a:r>
              <a:rPr lang="pt-BR" sz="2400" kern="0" dirty="0">
                <a:solidFill>
                  <a:srgbClr val="000000"/>
                </a:solidFill>
              </a:rPr>
              <a:t>, continuamos a dizer que está tudo mal, no mundo e na Igreja”.</a:t>
            </a:r>
          </a:p>
          <a:p>
            <a:pPr marL="0" indent="0">
              <a:buClr>
                <a:srgbClr val="3333CC"/>
              </a:buClr>
              <a:buFont typeface="+mj-lt"/>
              <a:buNone/>
            </a:pPr>
            <a:endParaRPr lang="pt-BR" sz="2400" kern="0" dirty="0">
              <a:solidFill>
                <a:srgbClr val="000000"/>
              </a:solidFill>
            </a:endParaRPr>
          </a:p>
          <a:p>
            <a:pPr marL="0" indent="0">
              <a:buClr>
                <a:srgbClr val="3333CC"/>
              </a:buClr>
              <a:buFont typeface="+mj-lt"/>
              <a:buNone/>
            </a:pPr>
            <a:r>
              <a:rPr lang="pt-BR" sz="2400" kern="0" dirty="0">
                <a:solidFill>
                  <a:srgbClr val="000000"/>
                </a:solidFill>
              </a:rPr>
              <a:t>2. "Quando caímos </a:t>
            </a:r>
            <a:r>
              <a:rPr lang="pt-BR" sz="2400" kern="0" dirty="0">
                <a:solidFill>
                  <a:srgbClr val="FF0000"/>
                </a:solidFill>
              </a:rPr>
              <a:t>escravos dos medos </a:t>
            </a:r>
            <a:r>
              <a:rPr lang="pt-BR" sz="2400" kern="0" dirty="0">
                <a:solidFill>
                  <a:srgbClr val="000000"/>
                </a:solidFill>
              </a:rPr>
              <a:t>que imobilizam e nos deixamos paralisar pelo ‘sempre se fez assim’".</a:t>
            </a:r>
          </a:p>
          <a:p>
            <a:pPr marL="0" indent="0">
              <a:buClr>
                <a:srgbClr val="3333CC"/>
              </a:buClr>
              <a:buFont typeface="+mj-lt"/>
              <a:buNone/>
            </a:pPr>
            <a:endParaRPr lang="pt-BR" sz="2400" kern="0" dirty="0">
              <a:solidFill>
                <a:srgbClr val="000000"/>
              </a:solidFill>
            </a:endParaRPr>
          </a:p>
          <a:p>
            <a:pPr marL="0" indent="0">
              <a:buClr>
                <a:srgbClr val="3333CC"/>
              </a:buClr>
              <a:buFont typeface="+mj-lt"/>
              <a:buNone/>
            </a:pPr>
            <a:r>
              <a:rPr lang="pt-BR" sz="2400" kern="0" dirty="0">
                <a:solidFill>
                  <a:srgbClr val="000000"/>
                </a:solidFill>
              </a:rPr>
              <a:t>3. “Quando </a:t>
            </a:r>
            <a:r>
              <a:rPr lang="pt-BR" sz="2400" kern="0" dirty="0">
                <a:solidFill>
                  <a:srgbClr val="FF0000"/>
                </a:solidFill>
              </a:rPr>
              <a:t>vivemos a vida como um peso e não como um dom</a:t>
            </a:r>
            <a:r>
              <a:rPr lang="pt-BR" sz="2400" kern="0" dirty="0">
                <a:solidFill>
                  <a:srgbClr val="000000"/>
                </a:solidFill>
              </a:rPr>
              <a:t>; quando, no centro, estamos nós com as nossas fadigas, não os irmãos e irmãs que esperam ser amados”.</a:t>
            </a:r>
          </a:p>
        </p:txBody>
      </p:sp>
      <p:sp>
        <p:nvSpPr>
          <p:cNvPr id="3" name="Retângulo 2"/>
          <p:cNvSpPr/>
          <p:nvPr/>
        </p:nvSpPr>
        <p:spPr>
          <a:xfrm>
            <a:off x="2961113" y="2066932"/>
            <a:ext cx="6244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kern="0" dirty="0">
                <a:solidFill>
                  <a:srgbClr val="333399">
                    <a:lumMod val="75000"/>
                    <a:lumOff val="25000"/>
                  </a:srgbClr>
                </a:solidFill>
              </a:rPr>
              <a:t>Três pecados contra a missão</a:t>
            </a:r>
            <a:endParaRPr lang="pt-BR" sz="3200" kern="0" dirty="0">
              <a:solidFill>
                <a:srgbClr val="333399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6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598702" y="1877293"/>
            <a:ext cx="899477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kern="0" dirty="0">
                <a:solidFill>
                  <a:srgbClr val="FF0000"/>
                </a:solidFill>
              </a:rPr>
              <a:t>III PARTE (AGIR)</a:t>
            </a:r>
          </a:p>
          <a:p>
            <a:pPr algn="ctr"/>
            <a:r>
              <a:rPr lang="pt-BR" sz="3200" b="1" kern="0" dirty="0">
                <a:solidFill>
                  <a:srgbClr val="000000"/>
                </a:solidFill>
              </a:rPr>
              <a:t>3. O cuidar de Jesus – disposição em servir</a:t>
            </a:r>
            <a:endParaRPr lang="pt-BR" sz="3200" dirty="0">
              <a:solidFill>
                <a:srgbClr val="00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091" y="2954511"/>
            <a:ext cx="7001991" cy="39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476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1024719" y="6243638"/>
            <a:ext cx="904813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163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683793" y="2169556"/>
            <a:ext cx="5613976" cy="4372912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aren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7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+mj-lt"/>
              <a:buAutoNum type="alphaLcParenR"/>
              <a:defRPr sz="2800">
                <a:solidFill>
                  <a:schemeClr val="tx1"/>
                </a:solidFill>
                <a:latin typeface="+mn-lt"/>
              </a:defRPr>
            </a:lvl2pPr>
            <a:lvl3pPr marL="1371613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eriod"/>
              <a:defRPr sz="2400">
                <a:solidFill>
                  <a:schemeClr val="tx1"/>
                </a:solidFill>
                <a:latin typeface="+mn-lt"/>
              </a:defRPr>
            </a:lvl3pPr>
            <a:lvl4pPr marL="1600223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29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"/>
              <a:defRPr sz="2000">
                <a:solidFill>
                  <a:schemeClr val="tx1"/>
                </a:solidFill>
                <a:latin typeface="+mn-lt"/>
              </a:defRPr>
            </a:lvl5pPr>
            <a:lvl6pPr marL="2514636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42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49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55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just">
              <a:lnSpc>
                <a:spcPct val="170000"/>
              </a:lnSpc>
              <a:spcBef>
                <a:spcPts val="0"/>
              </a:spcBef>
              <a:buClr>
                <a:srgbClr val="3333CC"/>
              </a:buClr>
              <a:buFont typeface="Wingdings" panose="05000000000000000000" pitchFamily="2" charset="2"/>
              <a:buChar char="Ø"/>
            </a:pPr>
            <a:r>
              <a:rPr lang="pt-BR" sz="2400" kern="0" dirty="0">
                <a:solidFill>
                  <a:srgbClr val="000000"/>
                </a:solidFill>
              </a:rPr>
              <a:t>Aprendemos com o Bom Samaritano que o meu próximo é aquele que eu me achego.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Clr>
                <a:srgbClr val="3333CC"/>
              </a:buClr>
              <a:buFont typeface="+mj-lt"/>
              <a:buNone/>
            </a:pPr>
            <a:endParaRPr lang="pt-BR" sz="2400" kern="0" dirty="0">
              <a:solidFill>
                <a:srgbClr val="000000"/>
              </a:solidFill>
            </a:endParaRPr>
          </a:p>
          <a:p>
            <a:pPr marL="457200" indent="-457200" algn="just">
              <a:lnSpc>
                <a:spcPct val="170000"/>
              </a:lnSpc>
              <a:spcBef>
                <a:spcPts val="0"/>
              </a:spcBef>
              <a:buClr>
                <a:srgbClr val="3333CC"/>
              </a:buClr>
              <a:buFont typeface="Wingdings" panose="05000000000000000000" pitchFamily="2" charset="2"/>
              <a:buChar char="Ø"/>
            </a:pPr>
            <a:r>
              <a:rPr lang="pt-BR" sz="2400" kern="0" dirty="0">
                <a:solidFill>
                  <a:srgbClr val="000000"/>
                </a:solidFill>
              </a:rPr>
              <a:t>É aquele a quem dedico cuidado. É aquele com quem tenho a alegria de compartilhar o caminho da vida.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31" y="1769049"/>
            <a:ext cx="4057250" cy="50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1024719" y="6243638"/>
            <a:ext cx="904813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164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683793" y="2169556"/>
            <a:ext cx="5613976" cy="4372912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aren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7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+mj-lt"/>
              <a:buAutoNum type="alphaLcParenR"/>
              <a:defRPr sz="2800">
                <a:solidFill>
                  <a:schemeClr val="tx1"/>
                </a:solidFill>
                <a:latin typeface="+mn-lt"/>
              </a:defRPr>
            </a:lvl2pPr>
            <a:lvl3pPr marL="1371613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eriod"/>
              <a:defRPr sz="2400">
                <a:solidFill>
                  <a:schemeClr val="tx1"/>
                </a:solidFill>
                <a:latin typeface="+mn-lt"/>
              </a:defRPr>
            </a:lvl3pPr>
            <a:lvl4pPr marL="1600223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29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"/>
              <a:defRPr sz="2000">
                <a:solidFill>
                  <a:schemeClr val="tx1"/>
                </a:solidFill>
                <a:latin typeface="+mn-lt"/>
              </a:defRPr>
            </a:lvl5pPr>
            <a:lvl6pPr marL="2514636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42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49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55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just">
              <a:lnSpc>
                <a:spcPct val="170000"/>
              </a:lnSpc>
              <a:spcBef>
                <a:spcPts val="0"/>
              </a:spcBef>
              <a:buClr>
                <a:srgbClr val="3333CC"/>
              </a:buClr>
              <a:buFont typeface="Wingdings" panose="05000000000000000000" pitchFamily="2" charset="2"/>
              <a:buChar char="Ø"/>
            </a:pPr>
            <a:r>
              <a:rPr lang="pt-BR" sz="2400" kern="0" dirty="0">
                <a:solidFill>
                  <a:srgbClr val="000000"/>
                </a:solidFill>
              </a:rPr>
              <a:t>Não basta aproximar de qualquer modo. </a:t>
            </a:r>
          </a:p>
          <a:p>
            <a:pPr marL="457200" indent="-457200" algn="just">
              <a:lnSpc>
                <a:spcPct val="170000"/>
              </a:lnSpc>
              <a:spcBef>
                <a:spcPts val="0"/>
              </a:spcBef>
              <a:buClr>
                <a:srgbClr val="3333CC"/>
              </a:buClr>
              <a:buFont typeface="Wingdings" panose="05000000000000000000" pitchFamily="2" charset="2"/>
              <a:buChar char="Ø"/>
            </a:pPr>
            <a:r>
              <a:rPr lang="pt-BR" sz="2400" kern="0" dirty="0">
                <a:solidFill>
                  <a:srgbClr val="000000"/>
                </a:solidFill>
              </a:rPr>
              <a:t>É preciso </a:t>
            </a:r>
            <a:r>
              <a:rPr lang="pt-BR" sz="2400" b="1" kern="0" dirty="0">
                <a:solidFill>
                  <a:srgbClr val="FF0000"/>
                </a:solidFill>
              </a:rPr>
              <a:t>descer</a:t>
            </a:r>
            <a:r>
              <a:rPr lang="pt-BR" sz="2400" kern="0" dirty="0">
                <a:solidFill>
                  <a:srgbClr val="000000"/>
                </a:solidFill>
              </a:rPr>
              <a:t> da montaria e </a:t>
            </a:r>
            <a:r>
              <a:rPr lang="pt-BR" sz="2400" b="1" kern="0" dirty="0">
                <a:solidFill>
                  <a:srgbClr val="FF0000"/>
                </a:solidFill>
              </a:rPr>
              <a:t>oferecê-la</a:t>
            </a:r>
            <a:r>
              <a:rPr lang="pt-BR" sz="2400" kern="0" dirty="0">
                <a:solidFill>
                  <a:srgbClr val="000000"/>
                </a:solidFill>
              </a:rPr>
              <a:t> a quem está caído  a beira do caminho e precisa ser </a:t>
            </a:r>
            <a:r>
              <a:rPr lang="pt-BR" sz="2400" b="1" kern="0" dirty="0">
                <a:solidFill>
                  <a:srgbClr val="FF0000"/>
                </a:solidFill>
              </a:rPr>
              <a:t>conduzido</a:t>
            </a:r>
            <a:r>
              <a:rPr lang="pt-BR" sz="2400" kern="0" dirty="0">
                <a:solidFill>
                  <a:srgbClr val="000000"/>
                </a:solidFill>
              </a:rPr>
              <a:t> à hospedaria.                   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31" y="1769049"/>
            <a:ext cx="4057250" cy="50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1191741" y="6243638"/>
            <a:ext cx="737792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165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80322" y="2367942"/>
            <a:ext cx="5607010" cy="393638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aren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7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+mj-lt"/>
              <a:buAutoNum type="alphaLcParenR"/>
              <a:defRPr sz="2800">
                <a:solidFill>
                  <a:schemeClr val="tx1"/>
                </a:solidFill>
                <a:latin typeface="+mn-lt"/>
              </a:defRPr>
            </a:lvl2pPr>
            <a:lvl3pPr marL="1371613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eriod"/>
              <a:defRPr sz="2400">
                <a:solidFill>
                  <a:schemeClr val="tx1"/>
                </a:solidFill>
                <a:latin typeface="+mn-lt"/>
              </a:defRPr>
            </a:lvl3pPr>
            <a:lvl4pPr marL="1600223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29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"/>
              <a:defRPr sz="2000">
                <a:solidFill>
                  <a:schemeClr val="tx1"/>
                </a:solidFill>
                <a:latin typeface="+mn-lt"/>
              </a:defRPr>
            </a:lvl5pPr>
            <a:lvl6pPr marL="2514636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42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49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55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  <a:buFont typeface="+mj-lt"/>
              <a:buNone/>
            </a:pPr>
            <a:r>
              <a:rPr lang="pt-BR" sz="2400" kern="0" dirty="0">
                <a:solidFill>
                  <a:srgbClr val="000000"/>
                </a:solidFill>
              </a:rPr>
              <a:t>Agir como o bom samaritano supõe um </a:t>
            </a:r>
            <a:r>
              <a:rPr lang="pt-BR" sz="2400" b="1" kern="0" dirty="0">
                <a:solidFill>
                  <a:srgbClr val="FF0000"/>
                </a:solidFill>
              </a:rPr>
              <a:t>novo aprendizado</a:t>
            </a:r>
            <a:r>
              <a:rPr lang="pt-BR" sz="2400" kern="0" dirty="0">
                <a:solidFill>
                  <a:srgbClr val="000000"/>
                </a:solidFill>
              </a:rPr>
              <a:t>: empregar nossos melhores recursos, humanos, materiais e espirituais, para que aqueles que estão desfigurados pela dor possam reencontrar, com o auxílio da fraternidade, a dignidade da vida.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332" y="2619194"/>
            <a:ext cx="6104668" cy="343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099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441" y="2756713"/>
            <a:ext cx="8705562" cy="410128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92428" y="2110382"/>
            <a:ext cx="11249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kern="0" dirty="0">
                <a:solidFill>
                  <a:srgbClr val="C00000"/>
                </a:solidFill>
              </a:rPr>
              <a:t>“Cuida dele, e o que gastares a mais, eu o pagarei quando eu voltar.” </a:t>
            </a:r>
            <a:r>
              <a:rPr lang="pt-BR" sz="2400" kern="0" dirty="0">
                <a:solidFill>
                  <a:srgbClr val="333399">
                    <a:lumMod val="90000"/>
                    <a:lumOff val="10000"/>
                  </a:srgbClr>
                </a:solidFill>
              </a:rPr>
              <a:t>(</a:t>
            </a:r>
            <a:r>
              <a:rPr lang="pt-BR" sz="2400" kern="0" dirty="0" err="1">
                <a:solidFill>
                  <a:srgbClr val="333399">
                    <a:lumMod val="90000"/>
                    <a:lumOff val="10000"/>
                  </a:srgbClr>
                </a:solidFill>
              </a:rPr>
              <a:t>Lc</a:t>
            </a:r>
            <a:r>
              <a:rPr lang="pt-BR" sz="2400" kern="0" dirty="0">
                <a:solidFill>
                  <a:srgbClr val="333399">
                    <a:lumMod val="90000"/>
                    <a:lumOff val="10000"/>
                  </a:srgbClr>
                </a:solidFill>
              </a:rPr>
              <a:t> 10,35). </a:t>
            </a:r>
          </a:p>
        </p:txBody>
      </p:sp>
    </p:spTree>
    <p:extLst>
      <p:ext uri="{BB962C8B-B14F-4D97-AF65-F5344CB8AC3E}">
        <p14:creationId xmlns:p14="http://schemas.microsoft.com/office/powerpoint/2010/main" val="23428965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166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975" y="0"/>
            <a:ext cx="4858933" cy="687688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05307" y="2756078"/>
            <a:ext cx="5688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</a:rPr>
              <a:t>Com a Campanha da Fraternidade, somos convidados a proclamar em todo país que a vida, Dom e Compromisso, é essencialmente samaritana!</a:t>
            </a:r>
          </a:p>
        </p:txBody>
      </p:sp>
    </p:spTree>
    <p:extLst>
      <p:ext uri="{BB962C8B-B14F-4D97-AF65-F5344CB8AC3E}">
        <p14:creationId xmlns:p14="http://schemas.microsoft.com/office/powerpoint/2010/main" val="2237666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92886" y="-226317"/>
            <a:ext cx="10506126" cy="1118612"/>
          </a:xfrm>
        </p:spPr>
        <p:txBody>
          <a:bodyPr>
            <a:normAutofit fontScale="90000"/>
          </a:bodyPr>
          <a:lstStyle/>
          <a:p>
            <a:pPr algn="r"/>
            <a:br>
              <a:rPr lang="pt-BR" dirty="0"/>
            </a:br>
            <a:r>
              <a:rPr lang="pt-BR" sz="4000" b="1" dirty="0">
                <a:solidFill>
                  <a:srgbClr val="002060"/>
                </a:solidFill>
                <a:latin typeface="+mn-lt"/>
              </a:rPr>
              <a:t>Igreja e Defesa da vida</a:t>
            </a:r>
            <a:r>
              <a:rPr lang="pt-BR" sz="2000" b="1" dirty="0">
                <a:solidFill>
                  <a:srgbClr val="002060"/>
                </a:solidFill>
                <a:latin typeface="+mn-lt"/>
              </a:rPr>
              <a:t> </a:t>
            </a:r>
            <a:endParaRPr lang="pt-B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34" y="43942"/>
            <a:ext cx="1181819" cy="11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28" y="1175079"/>
            <a:ext cx="5625237" cy="316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270814" y="4351251"/>
            <a:ext cx="3241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2005</a:t>
            </a:r>
            <a:r>
              <a:rPr lang="pt-BR" sz="3200" dirty="0"/>
              <a:t> </a:t>
            </a:r>
          </a:p>
          <a:p>
            <a:pPr algn="ctr"/>
            <a:r>
              <a:rPr lang="pt-BR" sz="2400" b="1" dirty="0"/>
              <a:t>“FELIZES OS QUE PROMOVEM A PAZ”</a:t>
            </a:r>
            <a:endParaRPr lang="pt-BR" sz="2400" dirty="0"/>
          </a:p>
        </p:txBody>
      </p:sp>
      <p:pic>
        <p:nvPicPr>
          <p:cNvPr id="8" name="Picture 4" descr="Resultado de imagem para cartaz campanha da fraternidade 2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07" y="1175080"/>
            <a:ext cx="3278846" cy="406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310407" y="5238715"/>
            <a:ext cx="29626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2007</a:t>
            </a:r>
            <a:endParaRPr lang="pt-BR" sz="3200" dirty="0"/>
          </a:p>
          <a:p>
            <a:pPr algn="ctr"/>
            <a:r>
              <a:rPr lang="pt-BR" sz="2400" b="1" dirty="0"/>
              <a:t>“VIDA E MISSÃO NESTE CHÃO”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332629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1165983" y="3553344"/>
            <a:ext cx="753104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168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63191" y="2608008"/>
            <a:ext cx="1145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u="sng" dirty="0">
                <a:solidFill>
                  <a:srgbClr val="000000"/>
                </a:solidFill>
              </a:rPr>
              <a:t>As duas bacias da Semana Santa!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4098" name="Picture 2" descr="Resultado de imagem para bacia com á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9549"/>
            <a:ext cx="5625825" cy="25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m para bacia com á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75" y="4309549"/>
            <a:ext cx="5625825" cy="25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350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1024315" y="6243638"/>
            <a:ext cx="905218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169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31" y="2018331"/>
            <a:ext cx="4353551" cy="483966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65409" y="1991857"/>
            <a:ext cx="51429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kern="0" dirty="0">
                <a:solidFill>
                  <a:srgbClr val="000000"/>
                </a:solidFill>
              </a:rPr>
              <a:t>Não necessitamos de </a:t>
            </a:r>
            <a:r>
              <a:rPr lang="pt-BR" sz="2000" b="1" kern="0" dirty="0">
                <a:solidFill>
                  <a:srgbClr val="FF0000"/>
                </a:solidFill>
              </a:rPr>
              <a:t>novos Pilatos</a:t>
            </a:r>
            <a:r>
              <a:rPr lang="pt-BR" sz="2000" kern="0" dirty="0">
                <a:solidFill>
                  <a:srgbClr val="000000"/>
                </a:solidFill>
              </a:rPr>
              <a:t>, que buscam </a:t>
            </a:r>
            <a:r>
              <a:rPr lang="pt-BR" sz="2000" kern="0" dirty="0" err="1">
                <a:solidFill>
                  <a:srgbClr val="000000"/>
                </a:solidFill>
              </a:rPr>
              <a:t>iludidamente</a:t>
            </a:r>
            <a:r>
              <a:rPr lang="pt-BR" sz="2000" kern="0" dirty="0">
                <a:solidFill>
                  <a:srgbClr val="000000"/>
                </a:solidFill>
              </a:rPr>
              <a:t> justificar a indiferença e a omissão diante da dor do próximo. Necessitamos de corações semelhantes ao coração de Jesus, que se curvou sensivelmente à dor de toda a humanidade e dela cuidou. “</a:t>
            </a:r>
            <a:r>
              <a:rPr lang="pt-BR" sz="2000" i="1" kern="0" dirty="0">
                <a:solidFill>
                  <a:srgbClr val="333399">
                    <a:lumMod val="50000"/>
                    <a:lumOff val="50000"/>
                  </a:srgbClr>
                </a:solidFill>
              </a:rPr>
              <a:t>Pondo-Se de joelhos diante dos outros para os lavar; mas, logo a seguir, diz aos discípulos: ‘Sereis felizes se o puserdes em prática’</a:t>
            </a:r>
            <a:r>
              <a:rPr lang="pt-BR" sz="2000" i="1" kern="0" dirty="0">
                <a:solidFill>
                  <a:srgbClr val="000000"/>
                </a:solidFill>
              </a:rPr>
              <a:t>. </a:t>
            </a:r>
            <a:r>
              <a:rPr lang="pt-BR" sz="2000" kern="0" dirty="0">
                <a:solidFill>
                  <a:srgbClr val="000000"/>
                </a:solidFill>
              </a:rPr>
              <a:t>” (</a:t>
            </a:r>
            <a:r>
              <a:rPr lang="pt-BR" sz="2000" kern="0" dirty="0" err="1">
                <a:solidFill>
                  <a:srgbClr val="000000"/>
                </a:solidFill>
              </a:rPr>
              <a:t>Jo</a:t>
            </a:r>
            <a:r>
              <a:rPr lang="pt-BR" sz="2000" kern="0" dirty="0">
                <a:solidFill>
                  <a:srgbClr val="000000"/>
                </a:solidFill>
              </a:rPr>
              <a:t> 13, 17).</a:t>
            </a:r>
          </a:p>
        </p:txBody>
      </p:sp>
      <p:pic>
        <p:nvPicPr>
          <p:cNvPr id="8" name="Picture 2" descr="Resultado de imagem para bacia de pilat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4"/>
          <a:stretch/>
        </p:blipFill>
        <p:spPr bwMode="auto">
          <a:xfrm>
            <a:off x="674450" y="1892079"/>
            <a:ext cx="513392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0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39554" y="2227769"/>
            <a:ext cx="6694587" cy="43146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aren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7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+mj-lt"/>
              <a:buAutoNum type="alphaLcParenR"/>
              <a:defRPr sz="2800">
                <a:solidFill>
                  <a:schemeClr val="tx1"/>
                </a:solidFill>
                <a:latin typeface="+mn-lt"/>
              </a:defRPr>
            </a:lvl2pPr>
            <a:lvl3pPr marL="1371613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eriod"/>
              <a:defRPr sz="2400">
                <a:solidFill>
                  <a:schemeClr val="tx1"/>
                </a:solidFill>
                <a:latin typeface="+mn-lt"/>
              </a:defRPr>
            </a:lvl3pPr>
            <a:lvl4pPr marL="1600223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29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"/>
              <a:defRPr sz="2000">
                <a:solidFill>
                  <a:schemeClr val="tx1"/>
                </a:solidFill>
                <a:latin typeface="+mn-lt"/>
              </a:defRPr>
            </a:lvl5pPr>
            <a:lvl6pPr marL="2514636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42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49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55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  <a:buFont typeface="+mj-lt"/>
              <a:buNone/>
            </a:pPr>
            <a:r>
              <a:rPr lang="pt-BR" sz="2400" kern="0" dirty="0">
                <a:solidFill>
                  <a:srgbClr val="000000"/>
                </a:solidFill>
              </a:rPr>
              <a:t>Redescobrindo as águas do nosso Batismo, as </a:t>
            </a:r>
            <a:r>
              <a:rPr lang="pt-BR" sz="2400" b="1" kern="0" dirty="0">
                <a:solidFill>
                  <a:srgbClr val="FF0000"/>
                </a:solidFill>
              </a:rPr>
              <a:t>águas da bacia do lava-pés </a:t>
            </a:r>
            <a:r>
              <a:rPr lang="pt-BR" sz="2400" kern="0" dirty="0">
                <a:solidFill>
                  <a:srgbClr val="000000"/>
                </a:solidFill>
              </a:rPr>
              <a:t>e, com elas, os gestos que tocam a vida da Igreja, precisamos colocar em atitudes a beleza de uma </a:t>
            </a:r>
            <a:r>
              <a:rPr lang="pt-BR" sz="2400" i="1" kern="0" dirty="0">
                <a:solidFill>
                  <a:srgbClr val="000000"/>
                </a:solidFill>
              </a:rPr>
              <a:t>Igreja em saída</a:t>
            </a:r>
            <a:r>
              <a:rPr lang="pt-BR" sz="2400" kern="0" dirty="0">
                <a:solidFill>
                  <a:srgbClr val="000000"/>
                </a:solidFill>
              </a:rPr>
              <a:t>. Para isso, é preciso ousadia e criatividade; dedicação e compromisso, a fim de que a vida seja valorizada em todas as suas formas e expressões. (170)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  <a:buFont typeface="+mj-lt"/>
              <a:buNone/>
            </a:pPr>
            <a:endParaRPr lang="pt-BR" sz="2400" kern="0" dirty="0">
              <a:solidFill>
                <a:srgbClr val="00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173" y="1792826"/>
            <a:ext cx="4554828" cy="50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411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175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62885" y="3064099"/>
            <a:ext cx="4211391" cy="2786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</a:rPr>
              <a:t>Há uma íntima conexão ente evangelização e promoção humana que se deve exprimir e desenvolver em toda a ação evangelizadora.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396" y="2691685"/>
            <a:ext cx="7054604" cy="342041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949549" y="1975371"/>
            <a:ext cx="74222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Evangelização e promoção humana</a:t>
            </a:r>
          </a:p>
        </p:txBody>
      </p:sp>
    </p:spTree>
    <p:extLst>
      <p:ext uri="{BB962C8B-B14F-4D97-AF65-F5344CB8AC3E}">
        <p14:creationId xmlns:p14="http://schemas.microsoft.com/office/powerpoint/2010/main" val="17070397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176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9854" y="2978974"/>
            <a:ext cx="10483402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00"/>
                </a:solidFill>
              </a:rPr>
              <a:t>O Evangelho nos apresenta um belo horizonte para a ação: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</a:rPr>
              <a:t>A)</a:t>
            </a:r>
            <a:r>
              <a:rPr lang="pt-BR" sz="2400" dirty="0">
                <a:solidFill>
                  <a:srgbClr val="000000"/>
                </a:solidFill>
              </a:rPr>
              <a:t> Não basta ter sensibilidade diante de quem sofre, é preciso tomar iniciativa, não se contentando em atender apenas aos que chegam. (</a:t>
            </a:r>
            <a:r>
              <a:rPr lang="pt-BR" sz="2400" dirty="0" err="1">
                <a:solidFill>
                  <a:srgbClr val="000000"/>
                </a:solidFill>
              </a:rPr>
              <a:t>Lc</a:t>
            </a:r>
            <a:r>
              <a:rPr lang="pt-BR" sz="2400" dirty="0">
                <a:solidFill>
                  <a:srgbClr val="000000"/>
                </a:solidFill>
              </a:rPr>
              <a:t> 15,1-7: a ovelha perdida).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pt-BR" sz="2400" dirty="0">
                <a:solidFill>
                  <a:srgbClr val="FF0000"/>
                </a:solidFill>
              </a:rPr>
              <a:t>B)</a:t>
            </a:r>
            <a:r>
              <a:rPr lang="pt-BR" sz="2400" dirty="0">
                <a:solidFill>
                  <a:srgbClr val="000000"/>
                </a:solidFill>
              </a:rPr>
              <a:t> É preciso sair em busca dos que não têm mais forças para chegar até nós.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759854" y="2123993"/>
            <a:ext cx="10483402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00"/>
                </a:solidFill>
              </a:rPr>
              <a:t>Neste cenário é preciso </a:t>
            </a:r>
            <a:r>
              <a:rPr lang="pt-BR" sz="2400" b="1" dirty="0" err="1">
                <a:solidFill>
                  <a:srgbClr val="000000"/>
                </a:solidFill>
              </a:rPr>
              <a:t>primeirear</a:t>
            </a:r>
            <a:r>
              <a:rPr lang="pt-BR" sz="2400" b="1" dirty="0">
                <a:solidFill>
                  <a:srgbClr val="000000"/>
                </a:solidFill>
              </a:rPr>
              <a:t>, ter iniciativa! (EG, 24).</a:t>
            </a:r>
          </a:p>
        </p:txBody>
      </p:sp>
    </p:spTree>
    <p:extLst>
      <p:ext uri="{BB962C8B-B14F-4D97-AF65-F5344CB8AC3E}">
        <p14:creationId xmlns:p14="http://schemas.microsoft.com/office/powerpoint/2010/main" val="279118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176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27279" y="2163650"/>
            <a:ext cx="10328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pt-BR" sz="2400" dirty="0">
                <a:solidFill>
                  <a:srgbClr val="000000"/>
                </a:solidFill>
              </a:rPr>
              <a:t>Quais foram nossas últimas iniciativas concretas em favor da vida e da dignidade de alguém?</a:t>
            </a:r>
          </a:p>
          <a:p>
            <a:pPr marL="457200" indent="-457200" algn="just">
              <a:buFont typeface="+mj-lt"/>
              <a:buAutoNum type="arabicParenR"/>
            </a:pPr>
            <a:endParaRPr lang="pt-BR" sz="2400" dirty="0">
              <a:solidFill>
                <a:srgbClr val="000000"/>
              </a:solidFill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pt-BR" sz="2400" dirty="0">
                <a:solidFill>
                  <a:srgbClr val="000000"/>
                </a:solidFill>
              </a:rPr>
              <a:t>O que nos motiva a servir àqueles a quem chamamos de irmãos?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321" r="60"/>
          <a:stretch/>
        </p:blipFill>
        <p:spPr>
          <a:xfrm>
            <a:off x="1944000" y="3928057"/>
            <a:ext cx="8640000" cy="29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9732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178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37127" y="2215166"/>
            <a:ext cx="64651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É necessário promover a solidariedade com os sofredores como sinal privilegiado a interpelar e a permitir o diálogo com o mundo que aí está.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Junto aos que sofrem, a Igreja é chamada a reproduzir a imagem do Bom Samaritano (DGAE, 174)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815" y="1830063"/>
            <a:ext cx="3338864" cy="502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180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5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3944" y="2575773"/>
            <a:ext cx="5383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Falar da beleza da vida é resgatar os gestos e ações de fraternidade que colocam o amor em ação.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A Campanha da Fraternidade nada mais é do que o amor organizado, que resgata e promove a vida e a dignidade da pessoa a partir da proclamação do Evangelho.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344" y="2297020"/>
            <a:ext cx="6061656" cy="39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3612882" y="6015038"/>
            <a:ext cx="2540000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182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79550" y="1983346"/>
            <a:ext cx="8873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</a:rPr>
              <a:t>3.1. Um compromisso com a vida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76140" y="3131259"/>
            <a:ext cx="56345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</a:rPr>
              <a:t>Quando vivemos a mística de nos aproximar dos outros com a intenção de procurar o seu bem, ampliamos o nosso interior para receber os mais belos dons do Senhor.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952" y="2582214"/>
            <a:ext cx="5701048" cy="427578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81902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2385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184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01521" y="2215165"/>
            <a:ext cx="8152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</a:rPr>
              <a:t>3.2. Um compromisso pessoal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5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3074" name="Picture 2" descr="Resultado de imagem para a mudança que queremos ver no mundo começa em mi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 bwMode="auto">
          <a:xfrm>
            <a:off x="2287211" y="3016238"/>
            <a:ext cx="809625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74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92886" y="-226317"/>
            <a:ext cx="10506126" cy="1118612"/>
          </a:xfrm>
        </p:spPr>
        <p:txBody>
          <a:bodyPr>
            <a:normAutofit fontScale="90000"/>
          </a:bodyPr>
          <a:lstStyle/>
          <a:p>
            <a:pPr algn="r"/>
            <a:br>
              <a:rPr lang="pt-BR" dirty="0"/>
            </a:br>
            <a:r>
              <a:rPr lang="pt-BR" sz="4000" b="1" dirty="0">
                <a:solidFill>
                  <a:srgbClr val="002060"/>
                </a:solidFill>
                <a:latin typeface="+mn-lt"/>
              </a:rPr>
              <a:t>Igreja e Defesa da vida</a:t>
            </a:r>
            <a:r>
              <a:rPr lang="pt-BR" sz="2000" b="1" dirty="0">
                <a:solidFill>
                  <a:srgbClr val="002060"/>
                </a:solidFill>
                <a:latin typeface="+mn-lt"/>
              </a:rPr>
              <a:t> </a:t>
            </a:r>
            <a:endParaRPr lang="pt-B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34" y="43942"/>
            <a:ext cx="1181819" cy="11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8" y="935422"/>
            <a:ext cx="2933803" cy="404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87011" y="4990899"/>
            <a:ext cx="28118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2008</a:t>
            </a:r>
            <a:endParaRPr lang="pt-BR" sz="3200" dirty="0"/>
          </a:p>
          <a:p>
            <a:pPr algn="ctr"/>
            <a:r>
              <a:rPr lang="pt-BR" sz="2400" b="1" dirty="0"/>
              <a:t>“ESCOLHE, POIS, A VIDA”</a:t>
            </a:r>
            <a:r>
              <a:rPr lang="pt-BR" sz="2400" dirty="0"/>
              <a:t> </a:t>
            </a:r>
          </a:p>
        </p:txBody>
      </p:sp>
      <p:pic>
        <p:nvPicPr>
          <p:cNvPr id="8" name="Picture 2" descr="Resultado de imagem para cartaz campanha da fraternidade 2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91" y="950250"/>
            <a:ext cx="2903738" cy="40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519866" y="4967219"/>
            <a:ext cx="345216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2011</a:t>
            </a:r>
            <a:endParaRPr lang="pt-BR" sz="3200" dirty="0"/>
          </a:p>
          <a:p>
            <a:pPr algn="ctr"/>
            <a:r>
              <a:rPr lang="pt-BR" sz="2400" dirty="0"/>
              <a:t> </a:t>
            </a:r>
            <a:r>
              <a:rPr lang="pt-BR" sz="2400" b="1" dirty="0"/>
              <a:t>“A CRIAÇÃO ESTÁ GEMENDO COMO EM DORES DE PARTO” </a:t>
            </a:r>
            <a:endParaRPr lang="pt-BR" sz="2400" dirty="0"/>
          </a:p>
        </p:txBody>
      </p:sp>
      <p:pic>
        <p:nvPicPr>
          <p:cNvPr id="10" name="Picture 2" descr="Resultado de imagem para cartaz campanha da fraternidade 2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352" y="892295"/>
            <a:ext cx="2853655" cy="407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8897352" y="4919730"/>
            <a:ext cx="288038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2012</a:t>
            </a:r>
            <a:r>
              <a:rPr lang="pt-BR" sz="3200" dirty="0"/>
              <a:t> </a:t>
            </a:r>
          </a:p>
          <a:p>
            <a:pPr algn="ctr"/>
            <a:r>
              <a:rPr lang="pt-BR" sz="2400" b="1" dirty="0"/>
              <a:t>“QUE A SAÚDE SE DIFUNDA SOBRE A TERRA”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154879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5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0572" y="2255490"/>
            <a:ext cx="8811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</a:rPr>
              <a:t>A conversão pastoral é fruto da conversão pessoal.</a:t>
            </a:r>
          </a:p>
          <a:p>
            <a:endParaRPr lang="pt-BR" sz="2800" dirty="0">
              <a:solidFill>
                <a:srgbClr val="000000"/>
              </a:solidFill>
            </a:endParaRPr>
          </a:p>
          <a:p>
            <a:r>
              <a:rPr lang="pt-BR" sz="2800" dirty="0">
                <a:solidFill>
                  <a:srgbClr val="000000"/>
                </a:solidFill>
              </a:rPr>
              <a:t>“Vai e faze o mesmo” (</a:t>
            </a:r>
            <a:r>
              <a:rPr lang="pt-BR" sz="2800" dirty="0" err="1">
                <a:solidFill>
                  <a:srgbClr val="000000"/>
                </a:solidFill>
              </a:rPr>
              <a:t>Lc</a:t>
            </a:r>
            <a:r>
              <a:rPr lang="pt-BR" sz="2800" dirty="0">
                <a:solidFill>
                  <a:srgbClr val="000000"/>
                </a:solidFill>
              </a:rPr>
              <a:t> 10,37)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353" y="3078051"/>
            <a:ext cx="6129647" cy="377994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1" y="3988288"/>
            <a:ext cx="4871836" cy="286971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086151" y="6297769"/>
            <a:ext cx="99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Nº 184</a:t>
            </a:r>
          </a:p>
        </p:txBody>
      </p:sp>
    </p:spTree>
    <p:extLst>
      <p:ext uri="{BB962C8B-B14F-4D97-AF65-F5344CB8AC3E}">
        <p14:creationId xmlns:p14="http://schemas.microsoft.com/office/powerpoint/2010/main" val="10112280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185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5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04560" y="2251503"/>
            <a:ext cx="60355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</a:rPr>
              <a:t>Por mais que tenhamos desafios pessoais e comunitários, jamais podemos nos acomodar diante deles.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pt-BR" sz="2800" dirty="0">
              <a:solidFill>
                <a:srgbClr val="00000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</a:rPr>
              <a:t>É preciso pessoas de fé no deserto para indicar o caminho da terra prometida, mantendo assim viva a esperança de muitos.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064" y="2395470"/>
            <a:ext cx="5651936" cy="377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1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3CD98-90AD-4DB9-8C25-A6F19BAC5DDE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122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81901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4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48" y="1869046"/>
            <a:ext cx="8869251" cy="498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86366" y="2099257"/>
            <a:ext cx="29363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</a:rPr>
              <a:t>No deserto somos chamados a ser pessoas-cântaro para dar de beber aos outros.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</a:rPr>
              <a:t>Às vezes o cântaro se transforma em uma pesada cruz, mas foi precisamente na Cruz que o Senhor se entregou a nós como fonte de água viva.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988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69023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08338" y="2168793"/>
            <a:ext cx="1027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Como discípulos missionários que vivem em Cristo, devemos sempre recordar das palavras de Santa Teresa de Calcutá: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t="-98" b="20687"/>
          <a:stretch/>
        </p:blipFill>
        <p:spPr>
          <a:xfrm>
            <a:off x="1479062" y="2988000"/>
            <a:ext cx="9394268" cy="388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191741" y="6246254"/>
            <a:ext cx="100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Nº 186</a:t>
            </a:r>
          </a:p>
        </p:txBody>
      </p:sp>
    </p:spTree>
    <p:extLst>
      <p:ext uri="{BB962C8B-B14F-4D97-AF65-F5344CB8AC3E}">
        <p14:creationId xmlns:p14="http://schemas.microsoft.com/office/powerpoint/2010/main" val="79890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69023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11368" y="2378179"/>
            <a:ext cx="6709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</a:rPr>
              <a:t>3.3. Uma renovação familiar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11368" y="3286640"/>
            <a:ext cx="6864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Uma das causas da crise que vem crescendo e se desenvolvendo no coração das nações é o ataque desenfreado contra a família, santuário da vida.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</a:rPr>
              <a:t>A família é o lugar onde a vida, dom de Deus, pode ser convenientemente acolhida e protegida contra os múltiplos ataques a que está exposta... (CA, 39)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216" y="2291807"/>
            <a:ext cx="4275784" cy="411544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593982" y="6333628"/>
            <a:ext cx="108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Nº 187</a:t>
            </a:r>
          </a:p>
        </p:txBody>
      </p:sp>
    </p:spTree>
    <p:extLst>
      <p:ext uri="{BB962C8B-B14F-4D97-AF65-F5344CB8AC3E}">
        <p14:creationId xmlns:p14="http://schemas.microsoft.com/office/powerpoint/2010/main" val="4081893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5821252" y="6268506"/>
            <a:ext cx="1407492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188-191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69023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31065" y="3196649"/>
            <a:ext cx="61045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É imprescindível reafirmar o valor da família e motivar, organizar, ainda mais , a </a:t>
            </a:r>
            <a:r>
              <a:rPr lang="pt-BR" sz="2400" b="1" dirty="0">
                <a:solidFill>
                  <a:srgbClr val="000000"/>
                </a:solidFill>
              </a:rPr>
              <a:t>Pastoral Familiar</a:t>
            </a:r>
            <a:r>
              <a:rPr lang="pt-BR" sz="2400" dirty="0">
                <a:solidFill>
                  <a:srgbClr val="000000"/>
                </a:solidFill>
              </a:rPr>
              <a:t> em todos os lugares e ambientes, como resposta a esse desafio de tornar nossos lares, nossas casas comunidade de fé, de ternura e de cuidado para com a vida.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7" y="1951047"/>
            <a:ext cx="5301803" cy="47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1062952" y="5945454"/>
            <a:ext cx="897944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192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69023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89398" y="2061863"/>
            <a:ext cx="70962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Visitar as famílias que passaram por experiências de violência ou que perderam familiares nessa situação;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Atenção especial aos pais que têm filhos dependentes de drogas;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Acompanhamento de famílias em situação de violência reincidentes;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Acompanhamento nos momentos de luto com a luz da fé no Ressuscitado.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658" y="2949262"/>
            <a:ext cx="4606342" cy="277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434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0663707" y="6243638"/>
            <a:ext cx="1265826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193-194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69023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53793" y="2987897"/>
            <a:ext cx="607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Cuidar dos viúvos e viúvas motivando grupos de apoio, de oração e de suporte em situações de abandono;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Organizar a formação e o incentivo a grupos de famílias missionárias pela vida.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291" y="2532904"/>
            <a:ext cx="4992710" cy="3744533"/>
          </a:xfrm>
          <a:prstGeom prst="rect">
            <a:avLst/>
          </a:prstGeom>
          <a:solidFill>
            <a:schemeClr val="accent1">
              <a:lumMod val="75000"/>
              <a:alpha val="84000"/>
            </a:schemeClr>
          </a:solidFill>
          <a:ln>
            <a:solidFill>
              <a:schemeClr val="accent1">
                <a:alpha val="94000"/>
              </a:schemeClr>
            </a:solidFill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120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69023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408" y="2172596"/>
            <a:ext cx="70619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000000"/>
                </a:solidFill>
              </a:rPr>
              <a:t>Na Exortação Apostólica AMORIS LAETITIA, sobre o amor na família,  no nº 254, ele nos diz:</a:t>
            </a:r>
          </a:p>
          <a:p>
            <a:pPr algn="just"/>
            <a:endParaRPr lang="pt-BR" sz="2000" dirty="0">
              <a:solidFill>
                <a:srgbClr val="000000"/>
              </a:solidFill>
            </a:endParaRPr>
          </a:p>
          <a:p>
            <a:pPr algn="just"/>
            <a:r>
              <a:rPr lang="pt-BR" sz="2000" dirty="0">
                <a:solidFill>
                  <a:srgbClr val="000000"/>
                </a:solidFill>
              </a:rPr>
              <a:t>"Compreendo a angústia de quem perdeu uma pessoa amada, um cônjuge com quem partilhou tantas coisas.... A viuvez é uma experiência particularmente difícil (...) Alguns mostram que sabem canalizar as próprias  energias com dedicação ainda maior para os filhos e para os netos, encontrando nesta expressão de amor uma nova missão educativa“.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3" y="3004008"/>
            <a:ext cx="4162817" cy="3122113"/>
          </a:xfrm>
          <a:prstGeom prst="rect">
            <a:avLst/>
          </a:prstGeom>
          <a:solidFill>
            <a:schemeClr val="accent1">
              <a:lumMod val="75000"/>
              <a:alpha val="84000"/>
            </a:schemeClr>
          </a:solidFill>
          <a:ln>
            <a:solidFill>
              <a:schemeClr val="accent1">
                <a:alpha val="94000"/>
              </a:schemeClr>
            </a:solidFill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8512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0908405" y="6243638"/>
            <a:ext cx="1021127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195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69023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75763" y="2253803"/>
            <a:ext cx="905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</a:rPr>
              <a:t>3.4. Em Comunidades Eclesiais Missionárias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03063" y="3171500"/>
            <a:ext cx="64780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0000"/>
                </a:solidFill>
              </a:rPr>
              <a:t>Anunciar Jesus </a:t>
            </a:r>
            <a:r>
              <a:rPr lang="pt-BR" sz="2400" dirty="0">
                <a:solidFill>
                  <a:srgbClr val="000000"/>
                </a:solidFill>
              </a:rPr>
              <a:t>não é um ato individual, mas </a:t>
            </a:r>
            <a:r>
              <a:rPr lang="pt-BR" sz="2400" u="sng" dirty="0">
                <a:solidFill>
                  <a:srgbClr val="000000"/>
                </a:solidFill>
              </a:rPr>
              <a:t>compromisso de toda uma comunidade </a:t>
            </a:r>
            <a:r>
              <a:rPr lang="pt-BR" sz="2400" dirty="0">
                <a:solidFill>
                  <a:srgbClr val="000000"/>
                </a:solidFill>
              </a:rPr>
              <a:t>que experimenta o amor do Ressuscitado e deseja comunica-lo a todos.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Não se pode separar a </a:t>
            </a:r>
            <a:r>
              <a:rPr lang="pt-BR" sz="2400" dirty="0">
                <a:solidFill>
                  <a:srgbClr val="FF0000"/>
                </a:solidFill>
              </a:rPr>
              <a:t>vida em comunidade </a:t>
            </a:r>
            <a:r>
              <a:rPr lang="pt-BR" sz="2400" dirty="0">
                <a:solidFill>
                  <a:srgbClr val="000000"/>
                </a:solidFill>
              </a:rPr>
              <a:t>da </a:t>
            </a:r>
            <a:r>
              <a:rPr lang="pt-BR" sz="2400" dirty="0">
                <a:solidFill>
                  <a:srgbClr val="FF0000"/>
                </a:solidFill>
              </a:rPr>
              <a:t>ação missionária</a:t>
            </a:r>
            <a:r>
              <a:rPr lang="pt-BR" sz="2400" dirty="0">
                <a:solidFill>
                  <a:srgbClr val="000000"/>
                </a:solidFill>
              </a:rPr>
              <a:t>, como se uma só dessas dimensões bastasse.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4409"/>
            <a:ext cx="5074275" cy="29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0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90"/>
            <a:ext cx="4856733" cy="687679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112913" y="373487"/>
            <a:ext cx="609170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t-BR" sz="2400" dirty="0">
                <a:solidFill>
                  <a:srgbClr val="000000"/>
                </a:solidFill>
              </a:rPr>
              <a:t>Nos convoca a refletir sobre o significado mais profundo da </a:t>
            </a:r>
            <a:r>
              <a:rPr lang="pt-BR" sz="2400" b="1" dirty="0">
                <a:solidFill>
                  <a:srgbClr val="FF0000"/>
                </a:solidFill>
              </a:rPr>
              <a:t>vida</a:t>
            </a:r>
            <a:r>
              <a:rPr lang="pt-BR" sz="2400" dirty="0">
                <a:solidFill>
                  <a:srgbClr val="000000"/>
                </a:solidFill>
              </a:rPr>
              <a:t> e a encontrar caminhos para que esse sentido seja fortalecido e, algumas vezes, até mesmo reencontrado.</a:t>
            </a:r>
          </a:p>
          <a:p>
            <a:pPr marL="457200" indent="-457200" algn="just">
              <a:buFont typeface="+mj-lt"/>
              <a:buAutoNum type="arabicPeriod"/>
            </a:pPr>
            <a:endParaRPr lang="pt-BR" sz="2400" dirty="0">
              <a:solidFill>
                <a:srgbClr val="00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>
                <a:solidFill>
                  <a:srgbClr val="000000"/>
                </a:solidFill>
              </a:rPr>
              <a:t>Será uma campanha que, olhando transversalmente as diversas realidades, nos interpelará a respeito do sentido que estamos, na prática, atribuindo à </a:t>
            </a:r>
            <a:r>
              <a:rPr lang="pt-BR" sz="2400" b="1" dirty="0">
                <a:solidFill>
                  <a:srgbClr val="FF0000"/>
                </a:solidFill>
              </a:rPr>
              <a:t>vida</a:t>
            </a:r>
            <a:r>
              <a:rPr lang="pt-BR" sz="2400" dirty="0">
                <a:solidFill>
                  <a:srgbClr val="000000"/>
                </a:solidFill>
              </a:rPr>
              <a:t> nas suas diversas dimensões: pessoal, comunitária, social e ecológica.</a:t>
            </a:r>
          </a:p>
          <a:p>
            <a:pPr marL="457200" indent="-457200" algn="just">
              <a:buFont typeface="+mj-lt"/>
              <a:buAutoNum type="arabicPeriod"/>
            </a:pPr>
            <a:endParaRPr lang="pt-BR" sz="2400" dirty="0">
              <a:solidFill>
                <a:srgbClr val="00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>
                <a:solidFill>
                  <a:srgbClr val="000000"/>
                </a:solidFill>
              </a:rPr>
              <a:t>Se já não somos mais capazes de perceber a </a:t>
            </a:r>
            <a:r>
              <a:rPr lang="pt-BR" sz="2400" b="1" dirty="0">
                <a:solidFill>
                  <a:srgbClr val="FF0000"/>
                </a:solidFill>
              </a:rPr>
              <a:t>desumana</a:t>
            </a:r>
            <a:r>
              <a:rPr lang="pt-BR" sz="2400" dirty="0">
                <a:solidFill>
                  <a:srgbClr val="000000"/>
                </a:solidFill>
              </a:rPr>
              <a:t> dor ao nosso lado, também nós nos tornamos </a:t>
            </a:r>
            <a:r>
              <a:rPr lang="pt-BR" sz="2400" b="1" dirty="0">
                <a:solidFill>
                  <a:srgbClr val="FF0000"/>
                </a:solidFill>
              </a:rPr>
              <a:t>desumanos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81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0496281" y="6243638"/>
            <a:ext cx="1433251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199-200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69023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61581" y="1930689"/>
            <a:ext cx="473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Em Comunidades Eclesiais Missionárias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74750" y="3986692"/>
            <a:ext cx="5653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A comunidade gera vida pela proclamação da </a:t>
            </a:r>
            <a:r>
              <a:rPr lang="pt-BR" sz="2400" b="1" dirty="0">
                <a:solidFill>
                  <a:srgbClr val="FF0000"/>
                </a:solidFill>
              </a:rPr>
              <a:t>Palavra</a:t>
            </a:r>
            <a:r>
              <a:rPr lang="pt-BR" sz="2400" dirty="0">
                <a:solidFill>
                  <a:srgbClr val="000000"/>
                </a:solidFill>
              </a:rPr>
              <a:t> e pela </a:t>
            </a:r>
            <a:r>
              <a:rPr lang="pt-BR" sz="2400" b="1" dirty="0">
                <a:solidFill>
                  <a:srgbClr val="FF0000"/>
                </a:solidFill>
              </a:rPr>
              <a:t>vivência da fraternidade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132" y="3140490"/>
            <a:ext cx="5932868" cy="28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4444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8925" y="44450"/>
            <a:ext cx="9075738" cy="1296988"/>
          </a:xfrm>
          <a:solidFill>
            <a:schemeClr val="accent2"/>
          </a:solidFill>
        </p:spPr>
        <p:txBody>
          <a:bodyPr/>
          <a:lstStyle/>
          <a:p>
            <a:pPr algn="ctr">
              <a:defRPr/>
            </a:pPr>
            <a:r>
              <a:rPr lang="pt-BR" sz="3600" dirty="0">
                <a:latin typeface="Arial Black" panose="020B0A04020102020204" pitchFamily="34" charset="0"/>
              </a:rPr>
              <a:t>Modelo de ficha de planejamento pastoral simplificada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</p:nvPr>
        </p:nvGraphicFramePr>
        <p:xfrm>
          <a:off x="1558925" y="1412876"/>
          <a:ext cx="9074150" cy="5248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8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8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4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79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3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2476"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  <a:p>
                      <a:pPr algn="ctr"/>
                      <a:r>
                        <a:rPr lang="pt-BR" sz="1400" dirty="0"/>
                        <a:t>Ação </a:t>
                      </a:r>
                    </a:p>
                    <a:p>
                      <a:pPr algn="ctr"/>
                      <a:r>
                        <a:rPr lang="pt-BR" sz="1400" dirty="0"/>
                        <a:t>pastoral</a:t>
                      </a:r>
                    </a:p>
                  </a:txBody>
                  <a:tcPr marL="91452" marR="91452" marT="45719" marB="45719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Objetivo</a:t>
                      </a:r>
                    </a:p>
                  </a:txBody>
                  <a:tcPr marL="91452" marR="91452" marT="45719" marB="45719" anchor="ctr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Atividades</a:t>
                      </a:r>
                    </a:p>
                  </a:txBody>
                  <a:tcPr marL="91452" marR="91452" marT="45719" marB="45719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Responsáveis</a:t>
                      </a:r>
                    </a:p>
                  </a:txBody>
                  <a:tcPr marL="91452" marR="91452" marT="45719" marB="45719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Destinatários</a:t>
                      </a:r>
                    </a:p>
                  </a:txBody>
                  <a:tcPr marL="91452" marR="91452" marT="45719" marB="45719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Local</a:t>
                      </a:r>
                    </a:p>
                  </a:txBody>
                  <a:tcPr marL="91452" marR="91452" marT="45719" marB="45719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Período </a:t>
                      </a:r>
                    </a:p>
                  </a:txBody>
                  <a:tcPr marL="91452" marR="91452" marT="45719" marB="45719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476"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latin typeface="Segoe Print" panose="02000600000000000000" pitchFamily="2" charset="0"/>
                        </a:rPr>
                        <a:t>Nas residências</a:t>
                      </a:r>
                      <a:r>
                        <a:rPr lang="pt-BR" sz="1800" dirty="0"/>
                        <a:t> </a:t>
                      </a:r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Segoe Print" panose="02000600000000000000" pitchFamily="2" charset="0"/>
                        </a:rPr>
                        <a:t>De fevereiro</a:t>
                      </a:r>
                      <a:r>
                        <a:rPr lang="pt-BR" sz="1400" baseline="0" dirty="0">
                          <a:latin typeface="Segoe Print" panose="02000600000000000000" pitchFamily="2" charset="0"/>
                        </a:rPr>
                        <a:t> a dezembro de 2018</a:t>
                      </a:r>
                      <a:endParaRPr lang="pt-BR" sz="1400" dirty="0">
                        <a:latin typeface="Segoe Print" panose="02000600000000000000" pitchFamily="2" charset="0"/>
                      </a:endParaRPr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36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Segoe Script" panose="020B0504020000000003" pitchFamily="34" charset="0"/>
                        </a:rPr>
                        <a:t>Pastoral</a:t>
                      </a:r>
                    </a:p>
                    <a:p>
                      <a:pPr algn="ctr"/>
                      <a:r>
                        <a:rPr lang="pt-BR" sz="1400" dirty="0">
                          <a:latin typeface="Segoe Script" panose="020B0504020000000003" pitchFamily="34" charset="0"/>
                        </a:rPr>
                        <a:t>Da escuta</a:t>
                      </a:r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Segoe Print" panose="02000600000000000000" pitchFamily="2" charset="0"/>
                        </a:rPr>
                        <a:t>Escutar, acolher e</a:t>
                      </a:r>
                      <a:r>
                        <a:rPr lang="pt-BR" sz="1400" baseline="0" dirty="0">
                          <a:latin typeface="Segoe Print" panose="02000600000000000000" pitchFamily="2" charset="0"/>
                        </a:rPr>
                        <a:t> fazer </a:t>
                      </a:r>
                      <a:r>
                        <a:rPr lang="pt-BR" sz="1400" baseline="0" dirty="0" err="1">
                          <a:latin typeface="Segoe Print" panose="02000600000000000000" pitchFamily="2" charset="0"/>
                        </a:rPr>
                        <a:t>encaminha-mentos</a:t>
                      </a:r>
                      <a:endParaRPr lang="pt-BR" sz="1400" dirty="0">
                        <a:latin typeface="Segoe Print" panose="02000600000000000000" pitchFamily="2" charset="0"/>
                      </a:endParaRPr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Segoe Script" panose="020B0504020000000003" pitchFamily="34" charset="0"/>
                        </a:rPr>
                        <a:t>Escutas semanais nas comunidades</a:t>
                      </a:r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Segoe Print" panose="02000600000000000000" pitchFamily="2" charset="0"/>
                        </a:rPr>
                        <a:t>Equipes da pastoral</a:t>
                      </a:r>
                      <a:r>
                        <a:rPr lang="pt-BR" sz="1400" baseline="0" dirty="0">
                          <a:latin typeface="Segoe Print" panose="02000600000000000000" pitchFamily="2" charset="0"/>
                        </a:rPr>
                        <a:t> da escuta</a:t>
                      </a:r>
                      <a:endParaRPr lang="pt-BR" sz="1400" dirty="0">
                        <a:latin typeface="Segoe Print" panose="02000600000000000000" pitchFamily="2" charset="0"/>
                      </a:endParaRPr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Segoe Script" panose="020B0504020000000003" pitchFamily="34" charset="0"/>
                        </a:rPr>
                        <a:t>Pessoas que procurarem a paróquia</a:t>
                      </a:r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Segoe Print" panose="02000600000000000000" pitchFamily="2" charset="0"/>
                        </a:rPr>
                        <a:t>No interior da igreja </a:t>
                      </a:r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Segoe Script" panose="020B0504020000000003" pitchFamily="34" charset="0"/>
                        </a:rPr>
                        <a:t>De</a:t>
                      </a:r>
                      <a:r>
                        <a:rPr lang="pt-BR" sz="1400" baseline="0" dirty="0">
                          <a:latin typeface="Segoe Script" panose="020B0504020000000003" pitchFamily="34" charset="0"/>
                        </a:rPr>
                        <a:t> fevereiro a dezembro de 2018</a:t>
                      </a:r>
                      <a:endParaRPr lang="pt-BR" sz="1400" dirty="0">
                        <a:latin typeface="Segoe Script" panose="020B0504020000000003" pitchFamily="34" charset="0"/>
                      </a:endParaRPr>
                    </a:p>
                  </a:txBody>
                  <a:tcPr marL="91452" marR="91452" marT="45719" marB="45719"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476"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2476"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52" marR="91452" marT="45719" marB="45719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0037" name="CaixaDeTexto 2"/>
          <p:cNvSpPr txBox="1">
            <a:spLocks noChangeArrowheads="1"/>
          </p:cNvSpPr>
          <p:nvPr/>
        </p:nvSpPr>
        <p:spPr bwMode="auto">
          <a:xfrm>
            <a:off x="1631950" y="2636839"/>
            <a:ext cx="1079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>
                <a:solidFill>
                  <a:srgbClr val="010199"/>
                </a:solidFill>
                <a:latin typeface="Segoe Print" panose="02000600000000000000" pitchFamily="2" charset="0"/>
              </a:rPr>
              <a:t>Pastoral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>
                <a:solidFill>
                  <a:srgbClr val="010199"/>
                </a:solidFill>
                <a:latin typeface="Segoe Print" panose="02000600000000000000" pitchFamily="2" charset="0"/>
              </a:rPr>
              <a:t>da visitação</a:t>
            </a:r>
          </a:p>
        </p:txBody>
      </p:sp>
      <p:sp>
        <p:nvSpPr>
          <p:cNvPr id="170038" name="CaixaDeTexto 3"/>
          <p:cNvSpPr txBox="1">
            <a:spLocks noChangeArrowheads="1"/>
          </p:cNvSpPr>
          <p:nvPr/>
        </p:nvSpPr>
        <p:spPr bwMode="auto">
          <a:xfrm>
            <a:off x="2722564" y="2544764"/>
            <a:ext cx="13096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 dirty="0">
                <a:solidFill>
                  <a:srgbClr val="010199"/>
                </a:solidFill>
                <a:latin typeface="Segoe Print" panose="02000600000000000000" pitchFamily="2" charset="0"/>
              </a:rPr>
              <a:t>Ir ao encontro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 dirty="0">
                <a:solidFill>
                  <a:srgbClr val="010199"/>
                </a:solidFill>
                <a:latin typeface="Segoe Print" panose="02000600000000000000" pitchFamily="2" charset="0"/>
              </a:rPr>
              <a:t>dos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 dirty="0">
                <a:solidFill>
                  <a:srgbClr val="010199"/>
                </a:solidFill>
                <a:latin typeface="Segoe Print" panose="02000600000000000000" pitchFamily="2" charset="0"/>
              </a:rPr>
              <a:t>afastados</a:t>
            </a:r>
          </a:p>
        </p:txBody>
      </p:sp>
      <p:sp>
        <p:nvSpPr>
          <p:cNvPr id="170039" name="CaixaDeTexto 4"/>
          <p:cNvSpPr txBox="1">
            <a:spLocks noChangeArrowheads="1"/>
          </p:cNvSpPr>
          <p:nvPr/>
        </p:nvSpPr>
        <p:spPr bwMode="auto">
          <a:xfrm>
            <a:off x="4043364" y="2420939"/>
            <a:ext cx="12414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>
                <a:solidFill>
                  <a:srgbClr val="010199"/>
                </a:solidFill>
                <a:latin typeface="Segoe Print" panose="02000600000000000000" pitchFamily="2" charset="0"/>
              </a:rPr>
              <a:t>Visitas semanais em domicílios</a:t>
            </a:r>
          </a:p>
        </p:txBody>
      </p:sp>
      <p:sp>
        <p:nvSpPr>
          <p:cNvPr id="170040" name="CaixaDeTexto 6"/>
          <p:cNvSpPr txBox="1">
            <a:spLocks noChangeArrowheads="1"/>
          </p:cNvSpPr>
          <p:nvPr/>
        </p:nvSpPr>
        <p:spPr bwMode="auto">
          <a:xfrm>
            <a:off x="5284789" y="2497139"/>
            <a:ext cx="13684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>
                <a:solidFill>
                  <a:srgbClr val="010199"/>
                </a:solidFill>
                <a:latin typeface="Segoe Print" panose="02000600000000000000" pitchFamily="2" charset="0"/>
              </a:rPr>
              <a:t>Agentes da pastoral da visitação;</a:t>
            </a:r>
          </a:p>
        </p:txBody>
      </p:sp>
      <p:sp>
        <p:nvSpPr>
          <p:cNvPr id="170041" name="CaixaDeTexto 7"/>
          <p:cNvSpPr txBox="1">
            <a:spLocks noChangeArrowheads="1"/>
          </p:cNvSpPr>
          <p:nvPr/>
        </p:nvSpPr>
        <p:spPr bwMode="auto">
          <a:xfrm>
            <a:off x="6743701" y="2497139"/>
            <a:ext cx="13684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>
                <a:solidFill>
                  <a:srgbClr val="010199"/>
                </a:solidFill>
                <a:latin typeface="Segoe Print" panose="02000600000000000000" pitchFamily="2" charset="0"/>
              </a:rPr>
              <a:t>Afastados; distanciados, etc.</a:t>
            </a:r>
          </a:p>
        </p:txBody>
      </p:sp>
    </p:spTree>
    <p:extLst>
      <p:ext uri="{BB962C8B-B14F-4D97-AF65-F5344CB8AC3E}">
        <p14:creationId xmlns:p14="http://schemas.microsoft.com/office/powerpoint/2010/main" val="2513643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33341" y="2060620"/>
            <a:ext cx="98523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caminho espera seus pés, meus pés.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pés de quem quiser. 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caminho, não sai do lugar.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está. 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pés movimentam o chão.</a:t>
            </a:r>
          </a:p>
          <a:p>
            <a:pPr algn="ctr"/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caminho não escolhe os pés.</a:t>
            </a:r>
          </a:p>
          <a:p>
            <a:pPr algn="ctr"/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os pés escolhem o caminho.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pés esperam o desejo. 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desejo se entrega ao tempo.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tempo não espera.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tempo brinca, sem pressa.</a:t>
            </a:r>
          </a:p>
          <a:p>
            <a:pPr algn="r"/>
            <a:r>
              <a:rPr lang="pt-BR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(Paula </a:t>
            </a:r>
            <a:r>
              <a:rPr lang="pt-BR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Santisteban</a:t>
            </a:r>
            <a:r>
              <a:rPr lang="pt-BR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 rot="18554610">
            <a:off x="476518" y="3812146"/>
            <a:ext cx="2331076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000000"/>
                </a:solidFill>
              </a:rPr>
              <a:t>Poema</a:t>
            </a:r>
          </a:p>
        </p:txBody>
      </p:sp>
    </p:spTree>
    <p:extLst>
      <p:ext uri="{BB962C8B-B14F-4D97-AF65-F5344CB8AC3E}">
        <p14:creationId xmlns:p14="http://schemas.microsoft.com/office/powerpoint/2010/main" val="371483172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 que é O que é - Gonzaguinha [VDownloader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738" y="0"/>
            <a:ext cx="9045262" cy="67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476051" y="2694905"/>
            <a:ext cx="8153400" cy="316498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aren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7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+mj-lt"/>
              <a:buAutoNum type="alphaLcParenR"/>
              <a:defRPr sz="2800">
                <a:solidFill>
                  <a:schemeClr val="tx1"/>
                </a:solidFill>
                <a:latin typeface="+mn-lt"/>
              </a:defRPr>
            </a:lvl2pPr>
            <a:lvl3pPr marL="1371613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eriod"/>
              <a:defRPr sz="2400">
                <a:solidFill>
                  <a:schemeClr val="tx1"/>
                </a:solidFill>
                <a:latin typeface="+mn-lt"/>
              </a:defRPr>
            </a:lvl3pPr>
            <a:lvl4pPr marL="1600223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29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"/>
              <a:defRPr sz="2000">
                <a:solidFill>
                  <a:schemeClr val="tx1"/>
                </a:solidFill>
                <a:latin typeface="+mn-lt"/>
              </a:defRPr>
            </a:lvl5pPr>
            <a:lvl6pPr marL="2514636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42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49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55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Clr>
                <a:srgbClr val="3333CC"/>
              </a:buClr>
              <a:buFont typeface="+mj-lt"/>
              <a:buNone/>
            </a:pPr>
            <a:r>
              <a:rPr lang="pt-BR" sz="2800" i="1" kern="0" dirty="0">
                <a:solidFill>
                  <a:srgbClr val="000000"/>
                </a:solidFill>
              </a:rPr>
              <a:t>“Para a eficácia da Campanha da Fraternidade, antes de mais nada, é preciso </a:t>
            </a:r>
            <a:r>
              <a:rPr lang="pt-BR" sz="2800" b="1" i="1" kern="0" dirty="0">
                <a:solidFill>
                  <a:srgbClr val="FF0000"/>
                </a:solidFill>
              </a:rPr>
              <a:t>acreditar nela</a:t>
            </a:r>
            <a:r>
              <a:rPr lang="pt-BR" sz="2800" i="1" kern="0" dirty="0">
                <a:solidFill>
                  <a:srgbClr val="000000"/>
                </a:solidFill>
              </a:rPr>
              <a:t>. E para acreditar nela, é indispensável i</a:t>
            </a:r>
            <a:r>
              <a:rPr lang="pt-BR" sz="2800" b="1" i="1" kern="0" dirty="0">
                <a:solidFill>
                  <a:srgbClr val="FF0000"/>
                </a:solidFill>
              </a:rPr>
              <a:t>mbuir-se de sua mística</a:t>
            </a:r>
            <a:r>
              <a:rPr lang="pt-BR" sz="2800" i="1" kern="0" dirty="0">
                <a:solidFill>
                  <a:srgbClr val="000000"/>
                </a:solidFill>
              </a:rPr>
              <a:t>, de </a:t>
            </a:r>
            <a:r>
              <a:rPr lang="pt-BR" sz="2800" b="1" i="1" kern="0" dirty="0">
                <a:solidFill>
                  <a:srgbClr val="FF0000"/>
                </a:solidFill>
              </a:rPr>
              <a:t>sua espiritualidade </a:t>
            </a:r>
            <a:r>
              <a:rPr lang="pt-BR" sz="2800" i="1" kern="0" dirty="0">
                <a:solidFill>
                  <a:srgbClr val="000000"/>
                </a:solidFill>
              </a:rPr>
              <a:t>e </a:t>
            </a:r>
            <a:r>
              <a:rPr lang="pt-BR" sz="2800" b="1" i="1" kern="0" dirty="0">
                <a:solidFill>
                  <a:srgbClr val="FF0000"/>
                </a:solidFill>
              </a:rPr>
              <a:t>dos seus métodos</a:t>
            </a:r>
            <a:r>
              <a:rPr lang="pt-BR" sz="2800" i="1" kern="0" dirty="0">
                <a:solidFill>
                  <a:srgbClr val="000000"/>
                </a:solidFill>
              </a:rPr>
              <a:t>. O </a:t>
            </a:r>
            <a:r>
              <a:rPr lang="pt-BR" sz="2800" i="1" u="sng" kern="0" dirty="0">
                <a:solidFill>
                  <a:srgbClr val="000000"/>
                </a:solidFill>
              </a:rPr>
              <a:t>estudo atento </a:t>
            </a:r>
            <a:r>
              <a:rPr lang="pt-BR" sz="2800" i="1" kern="0" dirty="0">
                <a:solidFill>
                  <a:srgbClr val="000000"/>
                </a:solidFill>
              </a:rPr>
              <a:t>e equilibrado do </a:t>
            </a:r>
            <a:r>
              <a:rPr lang="pt-BR" sz="2800" i="1" u="sng" kern="0" dirty="0">
                <a:solidFill>
                  <a:srgbClr val="000000"/>
                </a:solidFill>
              </a:rPr>
              <a:t>documento base </a:t>
            </a:r>
            <a:r>
              <a:rPr lang="pt-BR" sz="2800" i="1" kern="0" dirty="0">
                <a:solidFill>
                  <a:srgbClr val="000000"/>
                </a:solidFill>
              </a:rPr>
              <a:t>será o ponto de partida para a dinamização da campanha.”</a:t>
            </a:r>
            <a:r>
              <a:rPr lang="pt-BR" sz="2800" kern="0" dirty="0">
                <a:solidFill>
                  <a:srgbClr val="000000"/>
                </a:solidFill>
              </a:rPr>
              <a:t> </a:t>
            </a:r>
          </a:p>
          <a:p>
            <a:pPr marL="0" indent="0" algn="just">
              <a:buClr>
                <a:srgbClr val="3333CC"/>
              </a:buClr>
              <a:buFont typeface="+mj-lt"/>
              <a:buNone/>
            </a:pPr>
            <a:endParaRPr lang="pt-BR" sz="2800" kern="0" dirty="0">
              <a:solidFill>
                <a:srgbClr val="0000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144039" y="1157957"/>
            <a:ext cx="5181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kern="0" dirty="0">
                <a:solidFill>
                  <a:srgbClr val="000000"/>
                </a:solidFill>
              </a:rPr>
              <a:t>Dom Aloísio </a:t>
            </a:r>
            <a:r>
              <a:rPr lang="pt-BR" sz="2800" kern="0" dirty="0" err="1">
                <a:solidFill>
                  <a:srgbClr val="000000"/>
                </a:solidFill>
              </a:rPr>
              <a:t>Lorscheider</a:t>
            </a:r>
            <a:r>
              <a:rPr lang="pt-BR" sz="2800" kern="0" dirty="0">
                <a:solidFill>
                  <a:srgbClr val="000000"/>
                </a:solidFill>
              </a:rPr>
              <a:t> – 1971</a:t>
            </a: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3340" r="28154"/>
          <a:stretch/>
        </p:blipFill>
        <p:spPr>
          <a:xfrm>
            <a:off x="580462" y="2633731"/>
            <a:ext cx="2772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08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413" y="0"/>
            <a:ext cx="4856733" cy="68767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30343" y="0"/>
            <a:ext cx="585988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altLang="pt-B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IDENTIDADE VISUAL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pt-BR" altLang="pt-BR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Reflete o diálogo entre a Igreja e a sociedade.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pt-BR" altLang="pt-B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Estender a mão  ao próximo.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 vulnerável, que clama por vida em plenitude.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pt-BR" altLang="pt-B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Pluralidade: população multicultural.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Pelourinho: berço de irmã Dulce e representação de um Brasil de tantos lugares e culturas.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pt-BR" altLang="pt-B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Rua: área comum de encontro e convívio.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Igreja em saída.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18941" y="6426558"/>
            <a:ext cx="106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P. 113</a:t>
            </a:r>
          </a:p>
        </p:txBody>
      </p:sp>
    </p:spTree>
    <p:extLst>
      <p:ext uri="{BB962C8B-B14F-4D97-AF65-F5344CB8AC3E}">
        <p14:creationId xmlns:p14="http://schemas.microsoft.com/office/powerpoint/2010/main" val="25819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506" y="0"/>
            <a:ext cx="4856733" cy="68767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478073" y="1043189"/>
            <a:ext cx="5447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altLang="pt-B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ARTE DO CARTAZ</a:t>
            </a:r>
          </a:p>
          <a:p>
            <a:pPr>
              <a:lnSpc>
                <a:spcPct val="150000"/>
              </a:lnSpc>
              <a:defRPr/>
            </a:pPr>
            <a:endParaRPr lang="pt-BR" altLang="pt-BR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aplicada a técnica de mosaico.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peça desempenha um importante papel para a formação completa do desenho.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Expressa a viva unidade na diversidade de dons e serviços.</a:t>
            </a:r>
          </a:p>
        </p:txBody>
      </p:sp>
    </p:spTree>
    <p:extLst>
      <p:ext uri="{BB962C8B-B14F-4D97-AF65-F5344CB8AC3E}">
        <p14:creationId xmlns:p14="http://schemas.microsoft.com/office/powerpoint/2010/main" val="409850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734096" y="521216"/>
            <a:ext cx="5594912" cy="2698501"/>
          </a:xfrm>
        </p:spPr>
        <p:txBody>
          <a:bodyPr/>
          <a:lstStyle/>
          <a:p>
            <a:endParaRPr lang="pt-BR" sz="3000" b="1" dirty="0"/>
          </a:p>
          <a:p>
            <a:r>
              <a:rPr lang="pt-BR" sz="3000" b="1" dirty="0"/>
              <a:t> O Bom Samaritano, ícone da compaixão e do cuidado!</a:t>
            </a:r>
          </a:p>
          <a:p>
            <a:endParaRPr lang="pt-BR" sz="3000" dirty="0"/>
          </a:p>
          <a:p>
            <a:r>
              <a:rPr lang="pt-BR" sz="3000" dirty="0"/>
              <a:t> </a:t>
            </a:r>
            <a:r>
              <a:rPr lang="pt-BR" sz="3000" b="1" dirty="0"/>
              <a:t>(</a:t>
            </a:r>
            <a:r>
              <a:rPr lang="pt-BR" sz="3000" b="1" dirty="0" err="1"/>
              <a:t>Lc</a:t>
            </a:r>
            <a:r>
              <a:rPr lang="pt-BR" sz="3000" b="1" dirty="0"/>
              <a:t> 10, 25-37)</a:t>
            </a:r>
          </a:p>
          <a:p>
            <a:r>
              <a:rPr lang="pt-BR" sz="3000" dirty="0"/>
              <a:t>   </a:t>
            </a:r>
            <a:endParaRPr lang="pt-BR" sz="3000" b="1" dirty="0"/>
          </a:p>
          <a:p>
            <a:endParaRPr lang="pt-BR" sz="3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45194" y="5158070"/>
            <a:ext cx="208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000000"/>
                </a:solidFill>
              </a:rPr>
              <a:t>P. 11-19</a:t>
            </a:r>
          </a:p>
        </p:txBody>
      </p:sp>
      <p:pic>
        <p:nvPicPr>
          <p:cNvPr id="6" name="Picture 4" descr="Resultado de imagem para levita e sacerdote samarit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97" y="30930"/>
            <a:ext cx="5301803" cy="68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3640" y="4006658"/>
            <a:ext cx="629777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Será o texto bíblico iluminador da Quaresma e destacado na CF deste ano.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Será referência para tudo o que viermos a rezar, refletir e agir durante a Quaresma.</a:t>
            </a:r>
          </a:p>
        </p:txBody>
      </p:sp>
    </p:spTree>
    <p:extLst>
      <p:ext uri="{BB962C8B-B14F-4D97-AF65-F5344CB8AC3E}">
        <p14:creationId xmlns:p14="http://schemas.microsoft.com/office/powerpoint/2010/main" val="2635390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5BF8A-0202-44FA-9885-AD64A3C26D6D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pt-BR" altLang="pt-BR" dirty="0">
              <a:solidFill>
                <a:srgbClr val="000000"/>
              </a:solidFill>
            </a:endParaRPr>
          </a:p>
        </p:txBody>
      </p:sp>
      <p:pic>
        <p:nvPicPr>
          <p:cNvPr id="5" name="Picture 4" descr="Resultado de imagem para levita e sacerdote samarit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04" y="1880316"/>
            <a:ext cx="3865596" cy="49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61778" y="1880316"/>
            <a:ext cx="80155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Que devo fazer para herdar a vida eterna?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FF0000"/>
                </a:solidFill>
              </a:rPr>
              <a:t>O que está escrito na Lei?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Amarás o Senhor, teu Deus...; e a teu próximo...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FF0000"/>
                </a:solidFill>
              </a:rPr>
              <a:t>Faze isso e viverás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E quem é o meu próximo?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FF0000"/>
                </a:solidFill>
              </a:rPr>
              <a:t>Parábola do Bom Samaritano...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FF0000"/>
                </a:solidFill>
              </a:rPr>
              <a:t>Qual dos três fez-se o próximo do homem caído?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Aquele que usou de misericórdia...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FF0000"/>
                </a:solidFill>
              </a:rPr>
              <a:t>Vai e faze o mesmo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485623" y="940158"/>
            <a:ext cx="3129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err="1">
                <a:solidFill>
                  <a:srgbClr val="000000"/>
                </a:solidFill>
              </a:rPr>
              <a:t>Lc</a:t>
            </a:r>
            <a:r>
              <a:rPr lang="pt-BR" sz="4400" dirty="0">
                <a:solidFill>
                  <a:srgbClr val="000000"/>
                </a:solidFill>
              </a:rPr>
              <a:t> 10,25-37</a:t>
            </a:r>
          </a:p>
        </p:txBody>
      </p:sp>
    </p:spTree>
    <p:extLst>
      <p:ext uri="{BB962C8B-B14F-4D97-AF65-F5344CB8AC3E}">
        <p14:creationId xmlns:p14="http://schemas.microsoft.com/office/powerpoint/2010/main" val="918228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136"/>
            <a:ext cx="3865199" cy="498086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651342" y="502065"/>
            <a:ext cx="87547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O Bom Samaritano, ícone da compaixão e do cuidado!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05329" y="1877136"/>
            <a:ext cx="79242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</a:rPr>
              <a:t>Sentiu Compaixão: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Modo diferente de olhar;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Modo diferente de perceber aquela realidade;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Se fez próximo do caído;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Gastou seu tempo;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Modificou parcialmente sua viagem;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Não foi indiferente com aquele que sofria diante dele;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r>
              <a:rPr lang="pt-BR" sz="2400" b="1" dirty="0">
                <a:solidFill>
                  <a:srgbClr val="000000"/>
                </a:solidFill>
              </a:rPr>
              <a:t>Cuidados emergenciais: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Desinfetou as feridas;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Aliviou a dor com o óleo;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Transporta o homem até a hospedaria;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Paga as despesas de sua estada.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024315" y="6413679"/>
            <a:ext cx="116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Nº 7</a:t>
            </a:r>
          </a:p>
        </p:txBody>
      </p:sp>
      <p:sp>
        <p:nvSpPr>
          <p:cNvPr id="2" name="Retângulo 1"/>
          <p:cNvSpPr/>
          <p:nvPr/>
        </p:nvSpPr>
        <p:spPr>
          <a:xfrm>
            <a:off x="11024315" y="6413679"/>
            <a:ext cx="671816" cy="357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5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3CD98-90AD-4DB9-8C25-A6F19BAC5DDE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2141481" y="0"/>
            <a:ext cx="10180012" cy="10139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4000" b="1" kern="0" dirty="0"/>
              <a:t>Oração CF 2020</a:t>
            </a:r>
            <a:endParaRPr lang="pt-BR" sz="4000" b="1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87945" y="730210"/>
            <a:ext cx="9544162" cy="57502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36930" marR="65405" algn="ctr">
              <a:spcBef>
                <a:spcPts val="1580"/>
              </a:spcBef>
            </a:pP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DEUS, NOSSO PAI, FONTE </a:t>
            </a:r>
            <a:r>
              <a:rPr lang="pt-BR" sz="2200" b="1" spc="-1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VIDA E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PRINCÍPIO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BEM VIVER,  CRIASTES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SER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HUMANO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LHE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CONFIASTES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pt-BR" sz="2200" b="1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MUNDO</a:t>
            </a:r>
          </a:p>
          <a:p>
            <a:pPr marL="763905" algn="ctr"/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UM JARDIM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CULTIVADO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pt-BR" sz="2200" b="1" spc="-3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AMOR.</a:t>
            </a:r>
            <a:endParaRPr lang="pt-B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Bef>
                <a:spcPts val="50"/>
              </a:spcBef>
            </a:pPr>
            <a:endParaRPr lang="pt-B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86510" marR="513080" algn="ctr"/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DAI-NOS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CORAÇÃO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ACOLHEDOR PARA</a:t>
            </a:r>
            <a:r>
              <a:rPr lang="pt-BR" sz="2200" b="1" spc="-2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ASSUMIR 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VIDA COMO DOM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t-BR" sz="2200" b="1" spc="-2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COMPROMISSO.</a:t>
            </a:r>
            <a:endParaRPr lang="pt-B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5175" algn="ctr"/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ABRI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NOSSOS OLHOS PARA</a:t>
            </a:r>
            <a:r>
              <a:rPr lang="pt-BR" sz="2200" b="1" spc="-4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</a:t>
            </a:r>
          </a:p>
          <a:p>
            <a:pPr marL="1242060" marR="469900" indent="-2540" algn="ctr">
              <a:spcBef>
                <a:spcPts val="75"/>
              </a:spcBef>
            </a:pP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NECESSIDADES DOS NOSSOS IRMÃOS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IRMÃS, 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SOBRETUDO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 MAIS POBRES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t-BR" sz="2200" b="1" spc="1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MARGINALIZADOS.</a:t>
            </a:r>
            <a:endParaRPr lang="pt-B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Bef>
                <a:spcPts val="5"/>
              </a:spcBef>
            </a:pPr>
            <a:endParaRPr lang="pt-B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55090" marR="582295" algn="ctr"/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ENSINAI-NOS A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SENTIR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VERDADEIRA</a:t>
            </a:r>
            <a:r>
              <a:rPr lang="pt-BR" sz="2200" b="1" spc="-6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COMPAIXÃO  EXPRESSA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CUIDADO</a:t>
            </a:r>
            <a:r>
              <a:rPr lang="pt-BR" sz="2200" b="1" spc="-1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FRATERNO,</a:t>
            </a:r>
            <a:endParaRPr lang="pt-B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2635" algn="ctr"/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PRÓPRIO DE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QUEM RECONHECE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</a:t>
            </a:r>
            <a:r>
              <a:rPr lang="pt-BR" sz="2200" b="1" spc="-3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PRÓXIMO</a:t>
            </a:r>
            <a:endParaRPr lang="pt-B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7080" algn="ctr"/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ROSTO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</a:t>
            </a: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VOSSO</a:t>
            </a:r>
            <a:r>
              <a:rPr lang="pt-BR" sz="2200" b="1" spc="-8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FILHO.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pt-BR" dirty="0">
              <a:latin typeface="Times New Roman"/>
              <a:cs typeface="Times New Roman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9602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6474"/>
            <a:ext cx="3774763" cy="503152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651342" y="502065"/>
            <a:ext cx="87547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O Bom Samaritano, ícone da compaixão e do cuidado!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3814" y="2099256"/>
            <a:ext cx="7405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O próximo não é apenas alguém com quem possuímos vínculos, mas todo aquele de quem nos aproximamos;</a:t>
            </a:r>
          </a:p>
          <a:p>
            <a:endParaRPr lang="pt-BR" sz="24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É todo aquele que sofre diante de nós;</a:t>
            </a:r>
          </a:p>
          <a:p>
            <a:endParaRPr lang="pt-BR" sz="24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Não é a lei que estabelece prioridades, mas a compaixão que impulsiona a fazer pelo outro aquilo que é possível.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534918" y="6035549"/>
            <a:ext cx="82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Nº 8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631606" y="6155140"/>
            <a:ext cx="464024" cy="249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74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364"/>
            <a:ext cx="3773751" cy="502963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314664" y="2685137"/>
            <a:ext cx="67482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rgbClr val="000000"/>
                </a:solidFill>
              </a:rPr>
              <a:t>Não se deve questionar quem é o destinatário do amor.</a:t>
            </a:r>
          </a:p>
          <a:p>
            <a:pPr algn="just"/>
            <a:endParaRPr lang="pt-BR" sz="22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rgbClr val="000000"/>
                </a:solidFill>
              </a:rPr>
              <a:t>Importa identificar quem deve amar e não tanto quem deve ser amado.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BR" sz="22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rgbClr val="000000"/>
                </a:solidFill>
              </a:rPr>
              <a:t>Não importa quem é o próximo. Importa quem, por compaixão, se torna próximo do outro.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651342" y="502065"/>
            <a:ext cx="87547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O Bom Samaritano, ícone da compaixão e do cuidado!</a:t>
            </a:r>
          </a:p>
        </p:txBody>
      </p:sp>
    </p:spTree>
    <p:extLst>
      <p:ext uri="{BB962C8B-B14F-4D97-AF65-F5344CB8AC3E}">
        <p14:creationId xmlns:p14="http://schemas.microsoft.com/office/powerpoint/2010/main" val="414863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136"/>
            <a:ext cx="3865199" cy="498086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252097" y="927068"/>
            <a:ext cx="9810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Qual dos três fez-se próximo do homem caído?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134118" y="2844074"/>
            <a:ext cx="66970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Jesus inverte a pergunta do seu interlocutor e também a lógica de muitos de nós.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</a:rPr>
              <a:t>Cristo nos faz entender que não somos nós que definimos quem é o próximo e quem não é, mas é a pessoa em situação de necessidade a quem devemos reconhecer como próximo e usar de misericórdia para com ela.</a:t>
            </a:r>
          </a:p>
        </p:txBody>
      </p:sp>
    </p:spTree>
    <p:extLst>
      <p:ext uri="{BB962C8B-B14F-4D97-AF65-F5344CB8AC3E}">
        <p14:creationId xmlns:p14="http://schemas.microsoft.com/office/powerpoint/2010/main" val="41019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651342" y="502065"/>
            <a:ext cx="87547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O Bom Samaritano, ícone da compaixão e do cuidado!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889419" y="2697059"/>
            <a:ext cx="75212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O rompimento da indiferença torna o samaritano mais humano.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</a:rPr>
              <a:t>A compaixão expressa o zelo aos moldes de Deus: aproximar-se e fazer-se útil ao outro. Servi-lo!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sz="2400" b="1" dirty="0">
                <a:solidFill>
                  <a:srgbClr val="FF0000"/>
                </a:solidFill>
              </a:rPr>
              <a:t>Ver, sentir compaixão e cuidar </a:t>
            </a:r>
            <a:r>
              <a:rPr lang="pt-BR" sz="2400" dirty="0">
                <a:solidFill>
                  <a:srgbClr val="000000"/>
                </a:solidFill>
              </a:rPr>
              <a:t>apresenta-se como um autêntico </a:t>
            </a:r>
            <a:r>
              <a:rPr lang="pt-BR" sz="2400" b="1" dirty="0">
                <a:solidFill>
                  <a:srgbClr val="000000"/>
                </a:solidFill>
              </a:rPr>
              <a:t>PROGRAMA QUARESMAL.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8952"/>
            <a:ext cx="3596394" cy="49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7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8349"/>
            <a:ext cx="5537915" cy="392499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705341" y="2408349"/>
            <a:ext cx="58341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“Ser capazes de sentir compaixão: essa é a chave. Essa é a nossa chave. Se, diante de uma pessoa necessitada, você não sente compaixão, o seu coração não se comove, significa que algo não funciona. Fique atento, estejamos atentos. Não nos deixemos levar pela insensibilidade egoística. A capacidade de compaixão se tornou a medida do cristão, ou melhor, do ensinamento de Jesus”.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921285" y="6362163"/>
            <a:ext cx="811369" cy="37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Nº 11</a:t>
            </a:r>
          </a:p>
        </p:txBody>
      </p:sp>
      <p:sp>
        <p:nvSpPr>
          <p:cNvPr id="7" name="Retângulo 6"/>
          <p:cNvSpPr/>
          <p:nvPr/>
        </p:nvSpPr>
        <p:spPr>
          <a:xfrm>
            <a:off x="1651342" y="502065"/>
            <a:ext cx="87547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O Bom Samaritano, ícone da compaixão e do cuidado!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921285" y="6362163"/>
            <a:ext cx="811369" cy="373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972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096" y="631065"/>
            <a:ext cx="10949904" cy="2507423"/>
          </a:xfrm>
        </p:spPr>
        <p:txBody>
          <a:bodyPr/>
          <a:lstStyle/>
          <a:p>
            <a:pPr algn="r"/>
            <a:r>
              <a:rPr lang="pt-BR" sz="2800" dirty="0"/>
              <a:t>CF-2020</a:t>
            </a:r>
            <a:br>
              <a:rPr lang="pt-BR" sz="2800" dirty="0"/>
            </a:br>
            <a:r>
              <a:rPr lang="pt-BR" sz="2800" dirty="0"/>
              <a:t>FRATERNIDADE E VIDA: DOM E COMPROMISSO</a:t>
            </a:r>
            <a:br>
              <a:rPr lang="pt-BR" sz="2800" dirty="0"/>
            </a:br>
            <a:r>
              <a:rPr lang="pt-BR" sz="6600" b="1" i="1" dirty="0">
                <a:solidFill>
                  <a:srgbClr val="FF0000"/>
                </a:solidFill>
              </a:rPr>
              <a:t>Viu</a:t>
            </a:r>
            <a:r>
              <a:rPr lang="pt-BR" sz="3200" i="1" dirty="0"/>
              <a:t>, </a:t>
            </a:r>
            <a:r>
              <a:rPr lang="pt-BR" sz="6600" b="1" i="1" dirty="0">
                <a:solidFill>
                  <a:schemeClr val="accent6">
                    <a:lumMod val="50000"/>
                  </a:schemeClr>
                </a:solidFill>
              </a:rPr>
              <a:t>sentiu</a:t>
            </a: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3200" i="1" dirty="0">
                <a:solidFill>
                  <a:schemeClr val="tx2">
                    <a:lumMod val="75000"/>
                  </a:schemeClr>
                </a:solidFill>
              </a:rPr>
              <a:t>compaixão</a:t>
            </a:r>
            <a:r>
              <a:rPr lang="pt-BR" sz="3200" i="1" dirty="0"/>
              <a:t> e </a:t>
            </a:r>
            <a:r>
              <a:rPr lang="pt-BR" sz="6600" b="1" i="1" dirty="0">
                <a:solidFill>
                  <a:srgbClr val="00B050"/>
                </a:solidFill>
              </a:rPr>
              <a:t>cuidou</a:t>
            </a:r>
            <a:r>
              <a:rPr lang="pt-BR" sz="3200" i="1" dirty="0"/>
              <a:t> dele</a:t>
            </a:r>
            <a:r>
              <a:rPr lang="pt-BR" sz="2800" i="1" dirty="0"/>
              <a:t>. </a:t>
            </a: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66670" y="4262907"/>
            <a:ext cx="2408350" cy="1323439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solidFill>
                  <a:srgbClr val="000000"/>
                </a:solidFill>
              </a:rPr>
              <a:t>VER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800697" y="4262907"/>
            <a:ext cx="3772079" cy="1323439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solidFill>
                  <a:srgbClr val="000000"/>
                </a:solidFill>
              </a:rPr>
              <a:t>JULGAR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402749" y="4301544"/>
            <a:ext cx="3281251" cy="1323439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solidFill>
                  <a:srgbClr val="000000"/>
                </a:solidFill>
              </a:rPr>
              <a:t>AGIR</a:t>
            </a:r>
          </a:p>
        </p:txBody>
      </p:sp>
      <p:cxnSp>
        <p:nvCxnSpPr>
          <p:cNvPr id="10" name="Conector de seta reta 9"/>
          <p:cNvCxnSpPr/>
          <p:nvPr/>
        </p:nvCxnSpPr>
        <p:spPr>
          <a:xfrm>
            <a:off x="1707521" y="3000777"/>
            <a:ext cx="63324" cy="12621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>
            <a:endCxn id="7" idx="0"/>
          </p:cNvCxnSpPr>
          <p:nvPr/>
        </p:nvCxnSpPr>
        <p:spPr>
          <a:xfrm>
            <a:off x="4046472" y="3000777"/>
            <a:ext cx="1640265" cy="12621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>
            <a:endCxn id="8" idx="0"/>
          </p:cNvCxnSpPr>
          <p:nvPr/>
        </p:nvCxnSpPr>
        <p:spPr>
          <a:xfrm>
            <a:off x="9234152" y="3000777"/>
            <a:ext cx="809223" cy="13007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70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5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i="1" kern="0" dirty="0">
                <a:solidFill>
                  <a:srgbClr val="333399"/>
                </a:solidFill>
              </a:rPr>
              <a:t>Viu,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527D87B5-059F-4107-B151-8DC21FAAC652}"/>
              </a:ext>
            </a:extLst>
          </p:cNvPr>
          <p:cNvSpPr txBox="1">
            <a:spLocks/>
          </p:cNvSpPr>
          <p:nvPr/>
        </p:nvSpPr>
        <p:spPr bwMode="auto">
          <a:xfrm>
            <a:off x="429928" y="1585344"/>
            <a:ext cx="11412334" cy="502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arenR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7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85000"/>
              <a:buFont typeface="+mj-lt"/>
              <a:buAutoNum type="alphaLcParenR"/>
              <a:defRPr sz="2000">
                <a:solidFill>
                  <a:schemeClr val="tx1"/>
                </a:solidFill>
                <a:latin typeface="+mn-lt"/>
              </a:defRPr>
            </a:lvl2pPr>
            <a:lvl3pPr marL="1371613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eriod"/>
              <a:defRPr sz="1800">
                <a:solidFill>
                  <a:schemeClr val="tx1"/>
                </a:solidFill>
                <a:latin typeface="+mn-lt"/>
              </a:defRPr>
            </a:lvl3pPr>
            <a:lvl4pPr marL="1600223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85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29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"/>
              <a:defRPr sz="1800">
                <a:solidFill>
                  <a:schemeClr val="tx1"/>
                </a:solidFill>
                <a:latin typeface="+mn-lt"/>
              </a:defRPr>
            </a:lvl5pPr>
            <a:lvl6pPr marL="2514636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42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49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55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3333CC"/>
              </a:buClr>
            </a:pPr>
            <a:endParaRPr lang="pt-BR" sz="2400" kern="0" dirty="0">
              <a:solidFill>
                <a:srgbClr val="000000"/>
              </a:solidFill>
            </a:endParaRPr>
          </a:p>
          <a:p>
            <a:pPr marL="0" indent="0">
              <a:buClr>
                <a:srgbClr val="3333CC"/>
              </a:buClr>
              <a:buFont typeface="+mj-lt"/>
              <a:buNone/>
            </a:pPr>
            <a:r>
              <a:rPr lang="pt-BR" sz="2400" b="1" kern="0" dirty="0">
                <a:solidFill>
                  <a:srgbClr val="000000"/>
                </a:solidFill>
              </a:rPr>
              <a:t>Objetivos</a:t>
            </a:r>
          </a:p>
          <a:p>
            <a:pPr>
              <a:buClr>
                <a:srgbClr val="3333CC"/>
              </a:buClr>
            </a:pPr>
            <a:endParaRPr lang="pt-BR" sz="2400" kern="0" dirty="0">
              <a:solidFill>
                <a:srgbClr val="000000"/>
              </a:solidFill>
            </a:endParaRPr>
          </a:p>
          <a:p>
            <a:pPr lvl="1"/>
            <a:r>
              <a:rPr lang="pt-BR" sz="2400" b="1" kern="0" dirty="0">
                <a:solidFill>
                  <a:srgbClr val="000000"/>
                </a:solidFill>
              </a:rPr>
              <a:t>Geral</a:t>
            </a:r>
          </a:p>
          <a:p>
            <a:pPr marL="914413" lvl="2" indent="0">
              <a:lnSpc>
                <a:spcPct val="150000"/>
              </a:lnSpc>
              <a:buClr>
                <a:srgbClr val="3333CC"/>
              </a:buClr>
              <a:buFont typeface="+mj-lt"/>
              <a:buNone/>
            </a:pPr>
            <a:r>
              <a:rPr lang="pt-BR" sz="2400" b="1" dirty="0">
                <a:solidFill>
                  <a:srgbClr val="0432FF"/>
                </a:solidFill>
              </a:rPr>
              <a:t>Conscientizar</a:t>
            </a:r>
            <a:r>
              <a:rPr lang="pt-BR" sz="2400" dirty="0">
                <a:solidFill>
                  <a:srgbClr val="000000"/>
                </a:solidFill>
              </a:rPr>
              <a:t>,</a:t>
            </a:r>
            <a:br>
              <a:rPr lang="pt-BR" sz="2400" dirty="0">
                <a:solidFill>
                  <a:srgbClr val="000000"/>
                </a:solidFill>
              </a:rPr>
            </a:br>
            <a:r>
              <a:rPr lang="pt-BR" sz="2400" dirty="0">
                <a:solidFill>
                  <a:srgbClr val="000000"/>
                </a:solidFill>
              </a:rPr>
              <a:t>- à luz da </a:t>
            </a:r>
            <a:r>
              <a:rPr lang="pt-BR" sz="2400" u="sng" dirty="0">
                <a:solidFill>
                  <a:srgbClr val="000000"/>
                </a:solidFill>
              </a:rPr>
              <a:t>Palavra de Deus</a:t>
            </a:r>
            <a:r>
              <a:rPr lang="pt-BR" sz="2400" dirty="0">
                <a:solidFill>
                  <a:srgbClr val="000000"/>
                </a:solidFill>
              </a:rPr>
              <a:t>,</a:t>
            </a:r>
            <a:br>
              <a:rPr lang="pt-BR" sz="2400" dirty="0">
                <a:solidFill>
                  <a:srgbClr val="000000"/>
                </a:solidFill>
              </a:rPr>
            </a:br>
            <a:r>
              <a:rPr lang="pt-BR" sz="2400" dirty="0">
                <a:solidFill>
                  <a:srgbClr val="000000"/>
                </a:solidFill>
              </a:rPr>
              <a:t>- para o </a:t>
            </a:r>
            <a:r>
              <a:rPr lang="pt-BR" sz="2400" b="1" dirty="0">
                <a:solidFill>
                  <a:srgbClr val="0432FF"/>
                </a:solidFill>
              </a:rPr>
              <a:t>sentido da vida</a:t>
            </a:r>
            <a:r>
              <a:rPr lang="pt-BR" sz="2400" dirty="0">
                <a:solidFill>
                  <a:srgbClr val="000000"/>
                </a:solidFill>
              </a:rPr>
              <a:t> como dom e compromisso,</a:t>
            </a:r>
            <a:br>
              <a:rPr lang="pt-BR" sz="2400" dirty="0">
                <a:solidFill>
                  <a:srgbClr val="000000"/>
                </a:solidFill>
              </a:rPr>
            </a:br>
            <a:r>
              <a:rPr lang="pt-BR" sz="2400" dirty="0">
                <a:solidFill>
                  <a:srgbClr val="000000"/>
                </a:solidFill>
              </a:rPr>
              <a:t>- que se traduz em relações de </a:t>
            </a:r>
            <a:r>
              <a:rPr lang="pt-BR" sz="2400" b="1" dirty="0">
                <a:solidFill>
                  <a:srgbClr val="0432FF"/>
                </a:solidFill>
              </a:rPr>
              <a:t>mútuo cuidado entre as pessoas</a:t>
            </a:r>
            <a:r>
              <a:rPr lang="pt-BR" sz="2400" dirty="0">
                <a:solidFill>
                  <a:srgbClr val="000000"/>
                </a:solidFill>
              </a:rPr>
              <a:t>,</a:t>
            </a:r>
            <a:br>
              <a:rPr lang="pt-BR" sz="2400" dirty="0">
                <a:solidFill>
                  <a:srgbClr val="000000"/>
                </a:solidFill>
              </a:rPr>
            </a:br>
            <a:r>
              <a:rPr lang="pt-BR" sz="2400" dirty="0">
                <a:solidFill>
                  <a:srgbClr val="000000"/>
                </a:solidFill>
              </a:rPr>
              <a:t>- na família, na comunidade, na sociedade e no planeta, nossa casa comum.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862172" y="6237530"/>
            <a:ext cx="159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</a:rPr>
              <a:t>P. 19-20</a:t>
            </a:r>
          </a:p>
        </p:txBody>
      </p:sp>
    </p:spTree>
    <p:extLst>
      <p:ext uri="{BB962C8B-B14F-4D97-AF65-F5344CB8AC3E}">
        <p14:creationId xmlns:p14="http://schemas.microsoft.com/office/powerpoint/2010/main" val="28209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>
            <a:extLst>
              <a:ext uri="{FF2B5EF4-FFF2-40B4-BE49-F238E27FC236}">
                <a16:creationId xmlns:a16="http://schemas.microsoft.com/office/drawing/2014/main" id="{527D87B5-059F-4107-B151-8DC21FAAC652}"/>
              </a:ext>
            </a:extLst>
          </p:cNvPr>
          <p:cNvSpPr txBox="1">
            <a:spLocks/>
          </p:cNvSpPr>
          <p:nvPr/>
        </p:nvSpPr>
        <p:spPr bwMode="auto">
          <a:xfrm>
            <a:off x="351186" y="328411"/>
            <a:ext cx="11840814" cy="652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arenR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7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85000"/>
              <a:buFont typeface="+mj-lt"/>
              <a:buAutoNum type="alphaLcParenR"/>
              <a:defRPr sz="2000">
                <a:solidFill>
                  <a:schemeClr val="tx1"/>
                </a:solidFill>
                <a:latin typeface="+mn-lt"/>
              </a:defRPr>
            </a:lvl2pPr>
            <a:lvl3pPr marL="1371613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+mj-lt"/>
              <a:buAutoNum type="arabicPeriod"/>
              <a:defRPr sz="1800">
                <a:solidFill>
                  <a:schemeClr val="tx1"/>
                </a:solidFill>
                <a:latin typeface="+mn-lt"/>
              </a:defRPr>
            </a:lvl3pPr>
            <a:lvl4pPr marL="1600223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85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29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"/>
              <a:defRPr sz="1800">
                <a:solidFill>
                  <a:schemeClr val="tx1"/>
                </a:solidFill>
                <a:latin typeface="+mn-lt"/>
              </a:defRPr>
            </a:lvl5pPr>
            <a:lvl6pPr marL="2514636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42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49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55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>
              <a:buFont typeface="+mj-lt"/>
              <a:buAutoNum type="alphaLcParenR" startAt="2"/>
            </a:pPr>
            <a:r>
              <a:rPr lang="pt-BR" sz="2400" b="1" kern="0" dirty="0">
                <a:solidFill>
                  <a:srgbClr val="000000"/>
                </a:solidFill>
              </a:rPr>
              <a:t>Específicos</a:t>
            </a:r>
          </a:p>
          <a:p>
            <a:pPr lvl="1" algn="just">
              <a:buFont typeface="+mj-lt"/>
              <a:buAutoNum type="alphaLcParenR" startAt="2"/>
            </a:pPr>
            <a:endParaRPr lang="pt-BR" sz="2400" b="1" kern="0" dirty="0">
              <a:solidFill>
                <a:srgbClr val="000000"/>
              </a:solidFill>
            </a:endParaRPr>
          </a:p>
          <a:p>
            <a:pPr lvl="2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</a:pPr>
            <a:r>
              <a:rPr lang="pt-BR" sz="2400" b="1" dirty="0">
                <a:solidFill>
                  <a:srgbClr val="0432FF"/>
                </a:solidFill>
              </a:rPr>
              <a:t>Apresentar</a:t>
            </a:r>
            <a:r>
              <a:rPr lang="pt-BR" sz="2400" dirty="0">
                <a:solidFill>
                  <a:srgbClr val="000000"/>
                </a:solidFill>
              </a:rPr>
              <a:t> o </a:t>
            </a:r>
            <a:r>
              <a:rPr lang="pt-BR" sz="2400" u="sng" dirty="0">
                <a:solidFill>
                  <a:srgbClr val="000000"/>
                </a:solidFill>
              </a:rPr>
              <a:t>sentido da vida</a:t>
            </a:r>
            <a:r>
              <a:rPr lang="pt-BR" sz="2400" dirty="0">
                <a:solidFill>
                  <a:srgbClr val="000000"/>
                </a:solidFill>
              </a:rPr>
              <a:t> </a:t>
            </a:r>
            <a:r>
              <a:rPr lang="pt-BR" sz="2400" b="1" dirty="0">
                <a:solidFill>
                  <a:srgbClr val="0432FF"/>
                </a:solidFill>
              </a:rPr>
              <a:t>proposto por Jesus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</a:pPr>
            <a:r>
              <a:rPr lang="pt-BR" sz="2400" b="1" dirty="0">
                <a:solidFill>
                  <a:srgbClr val="0432FF"/>
                </a:solidFill>
              </a:rPr>
              <a:t>Propor</a:t>
            </a:r>
            <a:r>
              <a:rPr lang="pt-BR" sz="2400" dirty="0">
                <a:solidFill>
                  <a:srgbClr val="000000"/>
                </a:solidFill>
              </a:rPr>
              <a:t> a compaixão, a ternura e o </a:t>
            </a:r>
            <a:r>
              <a:rPr lang="pt-BR" sz="2400" u="sng" dirty="0">
                <a:solidFill>
                  <a:srgbClr val="000000"/>
                </a:solidFill>
              </a:rPr>
              <a:t>cuidado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</a:pPr>
            <a:r>
              <a:rPr lang="pt-BR" sz="2400" b="1" dirty="0">
                <a:solidFill>
                  <a:srgbClr val="0432FF"/>
                </a:solidFill>
              </a:rPr>
              <a:t>Fortalecer</a:t>
            </a:r>
            <a:r>
              <a:rPr lang="pt-BR" sz="2400" dirty="0">
                <a:solidFill>
                  <a:srgbClr val="000000"/>
                </a:solidFill>
              </a:rPr>
              <a:t> a </a:t>
            </a:r>
            <a:r>
              <a:rPr lang="pt-BR" sz="2400" u="sng" dirty="0">
                <a:solidFill>
                  <a:srgbClr val="000000"/>
                </a:solidFill>
              </a:rPr>
              <a:t>cultura do encontro</a:t>
            </a:r>
            <a:r>
              <a:rPr lang="pt-BR" sz="2400" dirty="0">
                <a:solidFill>
                  <a:srgbClr val="000000"/>
                </a:solidFill>
              </a:rPr>
              <a:t> e da revolução do cuidado.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</a:pPr>
            <a:r>
              <a:rPr lang="pt-BR" sz="2400" b="1" dirty="0">
                <a:solidFill>
                  <a:srgbClr val="0432FF"/>
                </a:solidFill>
              </a:rPr>
              <a:t>Promover e defender </a:t>
            </a:r>
            <a:r>
              <a:rPr lang="pt-BR" sz="2400" dirty="0">
                <a:solidFill>
                  <a:srgbClr val="000000"/>
                </a:solidFill>
              </a:rPr>
              <a:t>a vida da </a:t>
            </a:r>
            <a:r>
              <a:rPr lang="pt-BR" sz="2400" u="sng" dirty="0">
                <a:solidFill>
                  <a:srgbClr val="000000"/>
                </a:solidFill>
              </a:rPr>
              <a:t>fecundação ao seu fim natural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</a:pPr>
            <a:r>
              <a:rPr lang="pt-BR" sz="2400" b="1" dirty="0">
                <a:solidFill>
                  <a:srgbClr val="0432FF"/>
                </a:solidFill>
              </a:rPr>
              <a:t>Despertar</a:t>
            </a:r>
            <a:r>
              <a:rPr lang="pt-BR" sz="2400" dirty="0">
                <a:solidFill>
                  <a:srgbClr val="000000"/>
                </a:solidFill>
              </a:rPr>
              <a:t> as </a:t>
            </a:r>
            <a:r>
              <a:rPr lang="pt-BR" sz="2400" u="sng" dirty="0">
                <a:solidFill>
                  <a:srgbClr val="000000"/>
                </a:solidFill>
              </a:rPr>
              <a:t>famílias</a:t>
            </a:r>
            <a:r>
              <a:rPr lang="pt-BR" sz="2400" dirty="0">
                <a:solidFill>
                  <a:srgbClr val="000000"/>
                </a:solidFill>
              </a:rPr>
              <a:t> para a beleza do amor.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</a:pPr>
            <a:r>
              <a:rPr lang="pt-BR" sz="2400" b="1" dirty="0">
                <a:solidFill>
                  <a:srgbClr val="0432FF"/>
                </a:solidFill>
              </a:rPr>
              <a:t>Preparar</a:t>
            </a:r>
            <a:r>
              <a:rPr lang="pt-BR" sz="2400" dirty="0">
                <a:solidFill>
                  <a:srgbClr val="000000"/>
                </a:solidFill>
              </a:rPr>
              <a:t> os cristãos e as comunidades para anunciar o </a:t>
            </a:r>
            <a:r>
              <a:rPr lang="pt-BR" sz="2400" u="sng" dirty="0">
                <a:solidFill>
                  <a:srgbClr val="000000"/>
                </a:solidFill>
              </a:rPr>
              <a:t>Reino de Deus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</a:pPr>
            <a:r>
              <a:rPr lang="pt-BR" sz="2400" b="1" dirty="0">
                <a:solidFill>
                  <a:srgbClr val="0432FF"/>
                </a:solidFill>
              </a:rPr>
              <a:t>Criar</a:t>
            </a:r>
            <a:r>
              <a:rPr lang="pt-BR" sz="2400" dirty="0">
                <a:solidFill>
                  <a:srgbClr val="000000"/>
                </a:solidFill>
              </a:rPr>
              <a:t> espaços para todos perceberem a vida como dom e compromisso.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</a:pPr>
            <a:r>
              <a:rPr lang="pt-BR" sz="2400" b="1" dirty="0">
                <a:solidFill>
                  <a:srgbClr val="0432FF"/>
                </a:solidFill>
              </a:rPr>
              <a:t>Despertar</a:t>
            </a:r>
            <a:r>
              <a:rPr lang="pt-BR" sz="2400" dirty="0">
                <a:solidFill>
                  <a:srgbClr val="000000"/>
                </a:solidFill>
              </a:rPr>
              <a:t> os </a:t>
            </a:r>
            <a:r>
              <a:rPr lang="pt-BR" sz="2400" u="sng" dirty="0">
                <a:solidFill>
                  <a:srgbClr val="000000"/>
                </a:solidFill>
              </a:rPr>
              <a:t>jovens</a:t>
            </a:r>
            <a:r>
              <a:rPr lang="pt-BR" sz="2400" dirty="0">
                <a:solidFill>
                  <a:srgbClr val="000000"/>
                </a:solidFill>
              </a:rPr>
              <a:t> para a beleza da vida e para </a:t>
            </a:r>
            <a:r>
              <a:rPr lang="pt-BR" sz="2400" b="1" dirty="0">
                <a:solidFill>
                  <a:srgbClr val="0432FF"/>
                </a:solidFill>
              </a:rPr>
              <a:t>cuidar</a:t>
            </a:r>
            <a:r>
              <a:rPr lang="pt-BR" sz="2400" dirty="0">
                <a:solidFill>
                  <a:srgbClr val="000000"/>
                </a:solidFill>
              </a:rPr>
              <a:t> de outros jovens.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</a:pPr>
            <a:r>
              <a:rPr lang="pt-BR" sz="2400" b="1" dirty="0">
                <a:solidFill>
                  <a:srgbClr val="0432FF"/>
                </a:solidFill>
              </a:rPr>
              <a:t>Valorizar</a:t>
            </a:r>
            <a:r>
              <a:rPr lang="pt-BR" sz="2400" dirty="0">
                <a:solidFill>
                  <a:srgbClr val="000000"/>
                </a:solidFill>
              </a:rPr>
              <a:t>, </a:t>
            </a:r>
            <a:r>
              <a:rPr lang="pt-BR" sz="2400" b="1" dirty="0">
                <a:solidFill>
                  <a:srgbClr val="0432FF"/>
                </a:solidFill>
              </a:rPr>
              <a:t>divulgar</a:t>
            </a:r>
            <a:r>
              <a:rPr lang="pt-BR" sz="2400" dirty="0">
                <a:solidFill>
                  <a:srgbClr val="000000"/>
                </a:solidFill>
              </a:rPr>
              <a:t> e </a:t>
            </a:r>
            <a:r>
              <a:rPr lang="pt-BR" sz="2400" b="1" dirty="0">
                <a:solidFill>
                  <a:srgbClr val="0432FF"/>
                </a:solidFill>
              </a:rPr>
              <a:t>fortalecer</a:t>
            </a:r>
            <a:r>
              <a:rPr lang="pt-BR" sz="2400" dirty="0">
                <a:solidFill>
                  <a:srgbClr val="000000"/>
                </a:solidFill>
              </a:rPr>
              <a:t> </a:t>
            </a:r>
            <a:r>
              <a:rPr lang="pt-BR" sz="2400" u="sng" dirty="0">
                <a:solidFill>
                  <a:srgbClr val="000000"/>
                </a:solidFill>
              </a:rPr>
              <a:t>iniciativas</a:t>
            </a:r>
            <a:r>
              <a:rPr lang="pt-BR" sz="2400" dirty="0">
                <a:solidFill>
                  <a:srgbClr val="000000"/>
                </a:solidFill>
              </a:rPr>
              <a:t> em favor da vida.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Clr>
                <a:srgbClr val="3333CC"/>
              </a:buClr>
            </a:pPr>
            <a:r>
              <a:rPr lang="pt-BR" sz="2400" b="1" dirty="0">
                <a:solidFill>
                  <a:srgbClr val="0432FF"/>
                </a:solidFill>
              </a:rPr>
              <a:t>Conscientizar</a:t>
            </a:r>
            <a:r>
              <a:rPr lang="pt-BR" sz="2400" dirty="0">
                <a:solidFill>
                  <a:srgbClr val="000000"/>
                </a:solidFill>
              </a:rPr>
              <a:t> para a vivência da </a:t>
            </a:r>
            <a:r>
              <a:rPr lang="pt-BR" sz="2400" u="sng" dirty="0">
                <a:solidFill>
                  <a:srgbClr val="000000"/>
                </a:solidFill>
              </a:rPr>
              <a:t>ecologia integral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  <a:endParaRPr lang="pt-BR" sz="24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8038" y="1830338"/>
            <a:ext cx="10363200" cy="4870500"/>
          </a:xfrm>
        </p:spPr>
        <p:txBody>
          <a:bodyPr/>
          <a:lstStyle/>
          <a:p>
            <a:pPr marL="0" indent="0" algn="ctr">
              <a:buNone/>
            </a:pPr>
            <a:r>
              <a:rPr lang="pt-BR" sz="3200" b="1" dirty="0">
                <a:solidFill>
                  <a:srgbClr val="FF0000"/>
                </a:solidFill>
              </a:rPr>
              <a:t>I PARTE (VER)</a:t>
            </a:r>
            <a:endParaRPr lang="pt-BR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t-BR" sz="500" dirty="0">
              <a:solidFill>
                <a:srgbClr val="FF0000"/>
              </a:solidFill>
            </a:endParaRPr>
          </a:p>
          <a:p>
            <a:pPr lvl="0"/>
            <a:r>
              <a:rPr lang="pt-BR" sz="3200" b="1" dirty="0"/>
              <a:t>O OLHAR DE JESUS – ATENÇÃO AOS OUTROS </a:t>
            </a:r>
            <a:br>
              <a:rPr lang="pt-BR" sz="2000" b="1" dirty="0"/>
            </a:br>
            <a:endParaRPr lang="pt-BR" sz="2000" dirty="0"/>
          </a:p>
          <a:p>
            <a:pPr lvl="0"/>
            <a:endParaRPr lang="pt-BR" sz="500" dirty="0"/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quaresma nos convida a uma profunda conversão e nos põe diante de Jesus, que nos oferece, na parábola do Bom Samaritano, duas formas de olhar:</a:t>
            </a:r>
          </a:p>
          <a:p>
            <a:pPr lvl="1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ts val="0"/>
              </a:spcBef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Um olhar de sacerdote e levita que vê e passa adiante;</a:t>
            </a:r>
          </a:p>
          <a:p>
            <a:pPr lvl="2">
              <a:spcBef>
                <a:spcPts val="0"/>
              </a:spcBef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ts val="0"/>
              </a:spcBef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Um olhar de samaritano que vê e permanece.</a:t>
            </a:r>
          </a:p>
          <a:p>
            <a:pPr lvl="2">
              <a:spcBef>
                <a:spcPts val="0"/>
              </a:spcBef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13" lvl="2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Diante desses olhares, o vida humana em perigo!</a:t>
            </a:r>
          </a:p>
          <a:p>
            <a:pPr marL="0" indent="0">
              <a:buNone/>
            </a:pPr>
            <a:endParaRPr lang="pt-BR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6144" y="2377377"/>
            <a:ext cx="7109399" cy="1627953"/>
          </a:xfrm>
        </p:spPr>
        <p:txBody>
          <a:bodyPr/>
          <a:lstStyle/>
          <a:p>
            <a:pPr marL="457207" lvl="1" indent="0" algn="just">
              <a:buNone/>
            </a:pPr>
            <a:r>
              <a:rPr lang="pt-BR" sz="2400" dirty="0"/>
              <a:t>B) Para uma verdadeira mudança de vida, precisamos aprender a </a:t>
            </a:r>
            <a:r>
              <a:rPr lang="pt-BR" sz="2400" b="1" dirty="0"/>
              <a:t>configurar nosso olhar </a:t>
            </a:r>
            <a:r>
              <a:rPr lang="pt-BR" sz="2400" dirty="0"/>
              <a:t>com o de Jesus, com o olhar do Bom Samaritano.</a:t>
            </a:r>
          </a:p>
          <a:p>
            <a:pPr marL="457207" lvl="1" indent="0" algn="just">
              <a:buNone/>
            </a:pPr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5BF8A-0202-44FA-9885-AD64A3C26D6D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</a:t>
            </a:r>
            <a:r>
              <a:rPr lang="pt-BR" sz="2800" i="1" kern="0" dirty="0" err="1">
                <a:solidFill>
                  <a:srgbClr val="333399"/>
                </a:solidFill>
              </a:rPr>
              <a:t>Lc</a:t>
            </a:r>
            <a:r>
              <a:rPr lang="pt-BR" sz="2800" i="1" kern="0" dirty="0">
                <a:solidFill>
                  <a:srgbClr val="333399"/>
                </a:solidFill>
              </a:rPr>
              <a:t> 10,33-34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5" name="Picture 4" descr="Resultado de imagem para levita e sacerdote samarit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873" y="1855166"/>
            <a:ext cx="3885127" cy="50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56143" y="4163914"/>
            <a:ext cx="7109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7" lvl="1" indent="0" algn="just">
              <a:buNone/>
            </a:pPr>
            <a:r>
              <a:rPr lang="pt-BR" sz="2400" dirty="0"/>
              <a:t>C) Somente um </a:t>
            </a:r>
            <a:r>
              <a:rPr lang="pt-BR" sz="2400" b="1" dirty="0"/>
              <a:t>olhar interessado </a:t>
            </a:r>
            <a:r>
              <a:rPr lang="pt-BR" sz="2400" dirty="0"/>
              <a:t>pelo destino do mundo e do ser humano permitirá experimentar a dor pela situação que rege a história, mas que é superada pelo amor de Deus que a envolve.</a:t>
            </a:r>
          </a:p>
        </p:txBody>
      </p:sp>
    </p:spTree>
    <p:extLst>
      <p:ext uri="{BB962C8B-B14F-4D97-AF65-F5344CB8AC3E}">
        <p14:creationId xmlns:p14="http://schemas.microsoft.com/office/powerpoint/2010/main" val="109964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3CD98-90AD-4DB9-8C25-A6F19BAC5DDE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528548" y="406170"/>
            <a:ext cx="9812740" cy="58605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360805" marR="588645" algn="ctr">
              <a:spcBef>
                <a:spcPts val="5"/>
              </a:spcBef>
            </a:pP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INSPIRAI-NOS PALAVRAS E AÇÕES PARA SERMOS  CONSTRUTORES DE UMA NOVA SOCIEDADE,  RECONCILIADA NO AMOR.</a:t>
            </a:r>
          </a:p>
          <a:p>
            <a:pPr algn="ctr">
              <a:spcBef>
                <a:spcPts val="40"/>
              </a:spcBef>
            </a:pPr>
            <a:endParaRPr lang="pt-BR" sz="2200" b="1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4540" algn="ctr"/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DAI-NOS A GRAÇA DE VIVERMOS</a:t>
            </a:r>
          </a:p>
          <a:p>
            <a:pPr marL="1449705" marR="677545" algn="ctr">
              <a:spcBef>
                <a:spcPts val="75"/>
              </a:spcBef>
            </a:pP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COMUNIDADES ECLESIAIS MISSIONÁRIAS,  QUE, COMPADECIDAS,</a:t>
            </a:r>
          </a:p>
          <a:p>
            <a:pPr marL="1804670" marR="1032510" algn="ctr">
              <a:spcBef>
                <a:spcPts val="10"/>
              </a:spcBef>
            </a:pPr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VEJAM, SE APROXIMEM E CUIDEM  DAQUELES QUE SOFREM,</a:t>
            </a:r>
          </a:p>
          <a:p>
            <a:pPr marL="764540" algn="ctr"/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EXEMPLO DE MARIA, A SENHORA DA CONCEIÇÃO APARECIDA,</a:t>
            </a:r>
          </a:p>
          <a:p>
            <a:pPr marL="762635" algn="ctr"/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DE SANTA DULCE DOS POBRES, ANJO BOM DO BRASIL.</a:t>
            </a:r>
          </a:p>
          <a:p>
            <a:pPr algn="ctr">
              <a:spcBef>
                <a:spcPts val="40"/>
              </a:spcBef>
            </a:pPr>
            <a:endParaRPr lang="pt-BR" sz="2200" b="1" spc="-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95805" marR="615315" indent="619760" algn="ctr"/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JESUS, O FILHO AMADO,  NO ESPÍRITO, SENHOR QUE DÁ A VIDA.</a:t>
            </a:r>
          </a:p>
          <a:p>
            <a:pPr marL="1995805" marR="615315" indent="619760" algn="ctr"/>
            <a:r>
              <a:rPr lang="pt-BR" sz="2200" b="1"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AMÉM!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613318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35615" y="2495004"/>
            <a:ext cx="6065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“Somente contemplando o mundo com os olhos de Deus, é possível perceber e acolher o grito que emerge das várias faces da pobreza e da agonia da criação”. (DGAE, 102)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</a:t>
            </a:r>
            <a:r>
              <a:rPr lang="pt-BR" sz="2800" i="1" kern="0" dirty="0" err="1">
                <a:solidFill>
                  <a:srgbClr val="333399"/>
                </a:solidFill>
              </a:rPr>
              <a:t>Lc</a:t>
            </a:r>
            <a:r>
              <a:rPr lang="pt-BR" sz="2800" i="1" kern="0" dirty="0">
                <a:solidFill>
                  <a:srgbClr val="333399"/>
                </a:solidFill>
              </a:rPr>
              <a:t>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6" name="Picture 2" descr="Resultado de imagem para santa dulce dos pob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71" y="1829628"/>
            <a:ext cx="3550276" cy="502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433416" y="6462851"/>
            <a:ext cx="146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</a:rPr>
              <a:t>P. 23-24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819782" y="4803328"/>
            <a:ext cx="108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Nº 27</a:t>
            </a:r>
          </a:p>
        </p:txBody>
      </p:sp>
    </p:spTree>
    <p:extLst>
      <p:ext uri="{BB962C8B-B14F-4D97-AF65-F5344CB8AC3E}">
        <p14:creationId xmlns:p14="http://schemas.microsoft.com/office/powerpoint/2010/main" val="3155877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6333" y="2124136"/>
            <a:ext cx="10363200" cy="1526403"/>
          </a:xfrm>
        </p:spPr>
        <p:txBody>
          <a:bodyPr/>
          <a:lstStyle/>
          <a:p>
            <a:pPr marL="0" lvl="0" indent="0">
              <a:buNone/>
            </a:pPr>
            <a:r>
              <a:rPr lang="pt-BR" sz="2400" b="1" dirty="0"/>
              <a:t>1.1. O OLHAR DA INDIFERENÇA GERA AMEAÇAS À VIDA </a:t>
            </a:r>
            <a:r>
              <a:rPr lang="pt-BR" sz="2400" dirty="0"/>
              <a:t>(P.25-34)</a:t>
            </a:r>
          </a:p>
          <a:p>
            <a:pPr marL="457207" lvl="1" indent="0">
              <a:buNone/>
            </a:pPr>
            <a:endParaRPr lang="pt-BR" sz="2400" dirty="0"/>
          </a:p>
          <a:p>
            <a:pPr marL="0" lvl="1" indent="0">
              <a:buNone/>
            </a:pPr>
            <a:r>
              <a:rPr lang="pt-BR" b="1" dirty="0"/>
              <a:t>1.1.1. O olhar que abandona a vida das pessoas.</a:t>
            </a:r>
          </a:p>
          <a:p>
            <a:pPr marL="457207" lvl="1" indent="0">
              <a:buNone/>
            </a:pPr>
            <a:endParaRPr lang="pt-BR" sz="2400" dirty="0"/>
          </a:p>
          <a:p>
            <a:pPr marL="457207" lvl="1" indent="0">
              <a:buNone/>
            </a:pPr>
            <a:endParaRPr lang="pt-BR" sz="24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</a:t>
            </a:r>
            <a:r>
              <a:rPr lang="pt-BR" sz="2800" i="1" kern="0" dirty="0" err="1">
                <a:solidFill>
                  <a:srgbClr val="333399"/>
                </a:solidFill>
              </a:rPr>
              <a:t>Lc</a:t>
            </a:r>
            <a:r>
              <a:rPr lang="pt-BR" sz="2800" i="1" kern="0" dirty="0">
                <a:solidFill>
                  <a:srgbClr val="333399"/>
                </a:solidFill>
              </a:rPr>
              <a:t>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88033" y="415863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7" lvl="1" algn="just"/>
            <a:r>
              <a:rPr lang="pt-BR" sz="2800" dirty="0">
                <a:solidFill>
                  <a:srgbClr val="000000"/>
                </a:solidFill>
              </a:rPr>
              <a:t>A realidade mostra que serão muitos os esforços para que realmente a </a:t>
            </a:r>
            <a:r>
              <a:rPr lang="pt-BR" sz="2800" b="1" dirty="0">
                <a:solidFill>
                  <a:srgbClr val="FF0000"/>
                </a:solidFill>
              </a:rPr>
              <a:t>vida esteja em primeiro lugar.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662" y="2713632"/>
            <a:ext cx="5572259" cy="41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93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9402" y="2053924"/>
            <a:ext cx="10363200" cy="1294583"/>
          </a:xfrm>
        </p:spPr>
        <p:txBody>
          <a:bodyPr/>
          <a:lstStyle/>
          <a:p>
            <a:pPr marL="0" lvl="0" indent="0">
              <a:buNone/>
            </a:pPr>
            <a:r>
              <a:rPr lang="pt-BR" sz="2000" b="1" dirty="0"/>
              <a:t>O OLHAR DA INDIFERENÇA GERA AMEAÇAS À VIDA</a:t>
            </a:r>
            <a:endParaRPr lang="pt-BR" sz="2000" dirty="0"/>
          </a:p>
          <a:p>
            <a:pPr lvl="0">
              <a:buFont typeface="+mj-lt"/>
              <a:buAutoNum type="arabicParenR" startAt="2"/>
            </a:pPr>
            <a:endParaRPr lang="pt-BR" sz="500" dirty="0"/>
          </a:p>
          <a:p>
            <a:pPr marL="914413" lvl="2" indent="0">
              <a:buNone/>
            </a:pPr>
            <a:endParaRPr lang="pt-BR" sz="500" dirty="0"/>
          </a:p>
          <a:p>
            <a:pPr marL="914413" lvl="2" indent="0">
              <a:buNone/>
            </a:pPr>
            <a:endParaRPr lang="pt-BR" sz="500" dirty="0">
              <a:solidFill>
                <a:srgbClr val="FF0000"/>
              </a:solidFill>
            </a:endParaRPr>
          </a:p>
          <a:p>
            <a:pPr marL="914413" lvl="2" indent="0" algn="ctr">
              <a:buNone/>
            </a:pPr>
            <a:r>
              <a:rPr lang="pt-BR" sz="2400" b="1" dirty="0">
                <a:solidFill>
                  <a:srgbClr val="FF0000"/>
                </a:solidFill>
              </a:rPr>
              <a:t>Crianças e adolescentes</a:t>
            </a:r>
            <a:r>
              <a:rPr lang="pt-BR" sz="2400" b="1" dirty="0"/>
              <a:t> (Brasil / dados de 2017)</a:t>
            </a:r>
          </a:p>
          <a:p>
            <a:pPr lvl="3"/>
            <a:endParaRPr lang="pt-BR" sz="5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5BF8A-0202-44FA-9885-AD64A3C26D6D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</a:t>
            </a:r>
            <a:r>
              <a:rPr lang="pt-BR" sz="2800" i="1" kern="0" dirty="0" err="1">
                <a:solidFill>
                  <a:srgbClr val="333399"/>
                </a:solidFill>
              </a:rPr>
              <a:t>Lc</a:t>
            </a:r>
            <a:r>
              <a:rPr lang="pt-BR" sz="2800" i="1" kern="0" dirty="0">
                <a:solidFill>
                  <a:srgbClr val="333399"/>
                </a:solidFill>
              </a:rPr>
              <a:t>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8184" y="4125542"/>
            <a:ext cx="4937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22,6% das crianças e adolescentes de 0 a 14 anos vivem em situação de extrema pobreza.</a:t>
            </a:r>
          </a:p>
        </p:txBody>
      </p:sp>
      <p:pic>
        <p:nvPicPr>
          <p:cNvPr id="2050" name="Picture 2" descr="Resultado de imagem para indiferença so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33" y="3464417"/>
            <a:ext cx="6861868" cy="339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78184" y="6472238"/>
            <a:ext cx="322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Dados: ABRINQ (Fundação)</a:t>
            </a:r>
          </a:p>
        </p:txBody>
      </p:sp>
    </p:spTree>
    <p:extLst>
      <p:ext uri="{BB962C8B-B14F-4D97-AF65-F5344CB8AC3E}">
        <p14:creationId xmlns:p14="http://schemas.microsoft.com/office/powerpoint/2010/main" val="364518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9402" y="2053924"/>
            <a:ext cx="10363200" cy="1294583"/>
          </a:xfrm>
        </p:spPr>
        <p:txBody>
          <a:bodyPr/>
          <a:lstStyle/>
          <a:p>
            <a:pPr marL="0" lvl="0" indent="0">
              <a:buNone/>
            </a:pPr>
            <a:r>
              <a:rPr lang="pt-BR" sz="2000" b="1" dirty="0"/>
              <a:t>O OLHAR DA INDIFERENÇA GERA AMEAÇAS À VIDA</a:t>
            </a:r>
            <a:endParaRPr lang="pt-BR" sz="2000" dirty="0"/>
          </a:p>
          <a:p>
            <a:pPr lvl="0">
              <a:buFont typeface="+mj-lt"/>
              <a:buAutoNum type="arabicParenR" startAt="2"/>
            </a:pPr>
            <a:endParaRPr lang="pt-BR" sz="500" dirty="0"/>
          </a:p>
          <a:p>
            <a:pPr marL="914413" lvl="2" indent="0">
              <a:buNone/>
            </a:pPr>
            <a:endParaRPr lang="pt-BR" sz="500" dirty="0"/>
          </a:p>
          <a:p>
            <a:pPr marL="914413" lvl="2" indent="0">
              <a:buNone/>
            </a:pPr>
            <a:endParaRPr lang="pt-BR" sz="500" dirty="0">
              <a:solidFill>
                <a:srgbClr val="FF0000"/>
              </a:solidFill>
            </a:endParaRPr>
          </a:p>
          <a:p>
            <a:pPr marL="914413" lvl="2" indent="0" algn="ctr">
              <a:buNone/>
            </a:pPr>
            <a:r>
              <a:rPr lang="pt-BR" sz="2400" b="1" dirty="0">
                <a:solidFill>
                  <a:srgbClr val="FF0000"/>
                </a:solidFill>
              </a:rPr>
              <a:t>Crianças e adolescentes</a:t>
            </a:r>
            <a:r>
              <a:rPr lang="pt-BR" sz="2400" b="1" dirty="0"/>
              <a:t> (Brasil / dados de 2017)</a:t>
            </a:r>
          </a:p>
          <a:p>
            <a:pPr lvl="3"/>
            <a:endParaRPr lang="pt-BR" sz="5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</a:t>
            </a:r>
            <a:r>
              <a:rPr lang="pt-BR" sz="2800" i="1" kern="0" dirty="0" err="1">
                <a:solidFill>
                  <a:srgbClr val="333399"/>
                </a:solidFill>
              </a:rPr>
              <a:t>Lc</a:t>
            </a:r>
            <a:r>
              <a:rPr lang="pt-BR" sz="2800" i="1" kern="0" dirty="0">
                <a:solidFill>
                  <a:srgbClr val="333399"/>
                </a:solidFill>
              </a:rPr>
              <a:t>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78184" y="6472238"/>
            <a:ext cx="322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Dados: ABRINQ (Fundação)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5054" y="4142481"/>
            <a:ext cx="45805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00"/>
                </a:solidFill>
              </a:rPr>
              <a:t>9,4 milhões </a:t>
            </a:r>
            <a:r>
              <a:rPr lang="pt-BR" sz="2400" dirty="0">
                <a:solidFill>
                  <a:srgbClr val="000000"/>
                </a:solidFill>
              </a:rPr>
              <a:t>de menores com renda familiar per capita mensal de ¼ de salário mínimo = </a:t>
            </a:r>
            <a:r>
              <a:rPr lang="pt-BR" sz="2400" b="1" dirty="0">
                <a:solidFill>
                  <a:srgbClr val="000000"/>
                </a:solidFill>
              </a:rPr>
              <a:t>R$ 234,25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86" y="3366598"/>
            <a:ext cx="6115412" cy="349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51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9402" y="2053924"/>
            <a:ext cx="10363200" cy="1294583"/>
          </a:xfrm>
        </p:spPr>
        <p:txBody>
          <a:bodyPr/>
          <a:lstStyle/>
          <a:p>
            <a:pPr marL="0" lvl="0" indent="0">
              <a:buNone/>
            </a:pPr>
            <a:r>
              <a:rPr lang="pt-BR" sz="2000" b="1" dirty="0"/>
              <a:t>O OLHAR DA INDIFERENÇA GERA AMEAÇAS À VIDA</a:t>
            </a:r>
            <a:endParaRPr lang="pt-BR" sz="2000" dirty="0"/>
          </a:p>
          <a:p>
            <a:pPr lvl="0">
              <a:buFont typeface="+mj-lt"/>
              <a:buAutoNum type="arabicParenR" startAt="2"/>
            </a:pPr>
            <a:endParaRPr lang="pt-BR" sz="500" dirty="0"/>
          </a:p>
          <a:p>
            <a:pPr marL="914413" lvl="2" indent="0">
              <a:buNone/>
            </a:pPr>
            <a:endParaRPr lang="pt-BR" sz="500" dirty="0"/>
          </a:p>
          <a:p>
            <a:pPr marL="914413" lvl="2" indent="0">
              <a:buNone/>
            </a:pPr>
            <a:endParaRPr lang="pt-BR" sz="500" dirty="0">
              <a:solidFill>
                <a:srgbClr val="FF0000"/>
              </a:solidFill>
            </a:endParaRPr>
          </a:p>
          <a:p>
            <a:pPr marL="914413" lvl="2" indent="0" algn="ctr">
              <a:buNone/>
            </a:pPr>
            <a:r>
              <a:rPr lang="pt-BR" sz="2400" b="1" dirty="0">
                <a:solidFill>
                  <a:srgbClr val="FF0000"/>
                </a:solidFill>
              </a:rPr>
              <a:t>Crianças e adolescentes</a:t>
            </a:r>
            <a:r>
              <a:rPr lang="pt-BR" sz="2400" b="1" dirty="0"/>
              <a:t> (Brasil / dados de 2017)</a:t>
            </a:r>
          </a:p>
          <a:p>
            <a:pPr lvl="3"/>
            <a:endParaRPr lang="pt-BR" sz="5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5BF8A-0202-44FA-9885-AD64A3C26D6D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</a:t>
            </a:r>
            <a:r>
              <a:rPr lang="pt-BR" sz="2800" i="1" kern="0" dirty="0" err="1">
                <a:solidFill>
                  <a:srgbClr val="333399"/>
                </a:solidFill>
              </a:rPr>
              <a:t>Lc</a:t>
            </a:r>
            <a:r>
              <a:rPr lang="pt-BR" sz="2800" i="1" kern="0" dirty="0">
                <a:solidFill>
                  <a:srgbClr val="333399"/>
                </a:solidFill>
              </a:rPr>
              <a:t>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78184" y="6472238"/>
            <a:ext cx="322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Dados: ABRINQ (Fundação)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5054" y="4142481"/>
            <a:ext cx="4580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4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2,5 milhões de crianças e adolescentes até 17 anos, trabalham.</a:t>
            </a:r>
          </a:p>
        </p:txBody>
      </p:sp>
      <p:pic>
        <p:nvPicPr>
          <p:cNvPr id="4098" name="Picture 2" descr="Resultado de imagem para TRABALHO INFANT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84" y="3348507"/>
            <a:ext cx="6403949" cy="349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37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9402" y="2063225"/>
            <a:ext cx="10363200" cy="1294583"/>
          </a:xfrm>
        </p:spPr>
        <p:txBody>
          <a:bodyPr/>
          <a:lstStyle/>
          <a:p>
            <a:pPr marL="0" lvl="0" indent="0">
              <a:buNone/>
            </a:pPr>
            <a:r>
              <a:rPr lang="pt-BR" sz="2000" b="1" dirty="0"/>
              <a:t>O OLHAR DA INDIFERENÇA GERA AMEAÇAS À VIDA</a:t>
            </a:r>
            <a:endParaRPr lang="pt-BR" sz="2000" dirty="0"/>
          </a:p>
          <a:p>
            <a:pPr lvl="0">
              <a:buFont typeface="+mj-lt"/>
              <a:buAutoNum type="arabicParenR" startAt="2"/>
            </a:pPr>
            <a:endParaRPr lang="pt-BR" sz="500" dirty="0"/>
          </a:p>
          <a:p>
            <a:pPr marL="914413" lvl="2" indent="0">
              <a:buNone/>
            </a:pPr>
            <a:endParaRPr lang="pt-BR" sz="500" dirty="0"/>
          </a:p>
          <a:p>
            <a:pPr marL="914413" lvl="2" indent="0">
              <a:buNone/>
            </a:pPr>
            <a:endParaRPr lang="pt-BR" sz="500" dirty="0">
              <a:solidFill>
                <a:srgbClr val="FF0000"/>
              </a:solidFill>
            </a:endParaRPr>
          </a:p>
          <a:p>
            <a:pPr marL="914413" lvl="2" indent="0" algn="ctr">
              <a:buNone/>
            </a:pPr>
            <a:r>
              <a:rPr lang="pt-BR" sz="2400" b="1" dirty="0">
                <a:solidFill>
                  <a:srgbClr val="FF0000"/>
                </a:solidFill>
              </a:rPr>
              <a:t>Crianças e adolescentes</a:t>
            </a:r>
            <a:r>
              <a:rPr lang="pt-BR" sz="2400" b="1" dirty="0"/>
              <a:t> (Brasil / dados de 2017)</a:t>
            </a:r>
          </a:p>
          <a:p>
            <a:pPr lvl="3"/>
            <a:endParaRPr lang="pt-BR" sz="5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5BF8A-0202-44FA-9885-AD64A3C26D6D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</a:t>
            </a:r>
            <a:r>
              <a:rPr lang="pt-BR" sz="2800" i="1" kern="0" dirty="0" err="1">
                <a:solidFill>
                  <a:srgbClr val="333399"/>
                </a:solidFill>
              </a:rPr>
              <a:t>Lc</a:t>
            </a:r>
            <a:r>
              <a:rPr lang="pt-BR" sz="2800" i="1" kern="0" dirty="0">
                <a:solidFill>
                  <a:srgbClr val="333399"/>
                </a:solidFill>
              </a:rPr>
              <a:t>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78184" y="6472238"/>
            <a:ext cx="322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Dados: ABRINQ (Fundação)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5054" y="4142481"/>
            <a:ext cx="63965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4" indent="-34290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</a:rPr>
              <a:t>16,4% das adolescentes são mães antes dos 19 anos.</a:t>
            </a:r>
          </a:p>
        </p:txBody>
      </p:sp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13" y="3341378"/>
            <a:ext cx="5250287" cy="35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318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9402" y="2053924"/>
            <a:ext cx="10363200" cy="1294583"/>
          </a:xfrm>
        </p:spPr>
        <p:txBody>
          <a:bodyPr/>
          <a:lstStyle/>
          <a:p>
            <a:pPr marL="0" lvl="0" indent="0">
              <a:buNone/>
            </a:pPr>
            <a:r>
              <a:rPr lang="pt-BR" sz="2000" b="1" dirty="0"/>
              <a:t>O OLHAR DA INDIFERENÇA GERA AMEAÇAS À VIDA</a:t>
            </a:r>
            <a:endParaRPr lang="pt-BR" sz="2000" dirty="0"/>
          </a:p>
          <a:p>
            <a:pPr lvl="0">
              <a:buFont typeface="+mj-lt"/>
              <a:buAutoNum type="arabicParenR" startAt="2"/>
            </a:pPr>
            <a:endParaRPr lang="pt-BR" sz="500" dirty="0"/>
          </a:p>
          <a:p>
            <a:pPr marL="914413" lvl="2" indent="0">
              <a:buNone/>
            </a:pPr>
            <a:endParaRPr lang="pt-BR" sz="500" dirty="0"/>
          </a:p>
          <a:p>
            <a:pPr marL="914413" lvl="2" indent="0">
              <a:buNone/>
            </a:pPr>
            <a:endParaRPr lang="pt-BR" sz="500" dirty="0">
              <a:solidFill>
                <a:srgbClr val="FF0000"/>
              </a:solidFill>
            </a:endParaRPr>
          </a:p>
          <a:p>
            <a:pPr marL="914413" lvl="2" indent="0" algn="ctr">
              <a:buNone/>
            </a:pPr>
            <a:r>
              <a:rPr lang="pt-BR" sz="2400" b="1" dirty="0">
                <a:solidFill>
                  <a:srgbClr val="FF0000"/>
                </a:solidFill>
              </a:rPr>
              <a:t>Crianças e adolescentes</a:t>
            </a:r>
            <a:r>
              <a:rPr lang="pt-BR" sz="2400" b="1" dirty="0"/>
              <a:t> (Brasil / dados de 2017)</a:t>
            </a:r>
          </a:p>
          <a:p>
            <a:pPr lvl="3"/>
            <a:endParaRPr lang="pt-BR" sz="5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5BF8A-0202-44FA-9885-AD64A3C26D6D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</a:t>
            </a:r>
            <a:r>
              <a:rPr lang="pt-BR" sz="2800" i="1" kern="0" dirty="0" err="1">
                <a:solidFill>
                  <a:srgbClr val="333399"/>
                </a:solidFill>
              </a:rPr>
              <a:t>Lc</a:t>
            </a:r>
            <a:r>
              <a:rPr lang="pt-BR" sz="2800" i="1" kern="0" dirty="0">
                <a:solidFill>
                  <a:srgbClr val="333399"/>
                </a:solidFill>
              </a:rPr>
              <a:t>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78184" y="6472238"/>
            <a:ext cx="322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Fonte: ABRINQ (Fundação)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5054" y="4142481"/>
            <a:ext cx="5082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4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11,7 mil crianças e adolescentes foram assassinadas.</a:t>
            </a:r>
          </a:p>
        </p:txBody>
      </p:sp>
      <p:pic>
        <p:nvPicPr>
          <p:cNvPr id="6146" name="Picture 2" descr="Resultado de imagem para crianças assassina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220" y="3256959"/>
            <a:ext cx="6473780" cy="360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718220" y="3256959"/>
            <a:ext cx="6473780" cy="3104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75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6366" y="2203825"/>
            <a:ext cx="6193292" cy="4039813"/>
          </a:xfrm>
        </p:spPr>
        <p:txBody>
          <a:bodyPr/>
          <a:lstStyle/>
          <a:p>
            <a:pPr marL="0" lvl="2" indent="0" algn="ctr">
              <a:buNone/>
            </a:pPr>
            <a:r>
              <a:rPr lang="pt-BR" sz="2400" b="1" dirty="0">
                <a:solidFill>
                  <a:srgbClr val="FF0000"/>
                </a:solidFill>
              </a:rPr>
              <a:t>Desigualdade social</a:t>
            </a:r>
          </a:p>
          <a:p>
            <a:pPr marL="0" lvl="2" indent="0" algn="just">
              <a:buNone/>
            </a:pPr>
            <a:endParaRPr lang="pt-BR" sz="2400" dirty="0"/>
          </a:p>
          <a:p>
            <a:pPr marL="0" lvl="3" algn="just"/>
            <a:r>
              <a:rPr lang="pt-BR" sz="2400" dirty="0"/>
              <a:t>Em 2017 o Brasil era o 9º país mais desigual do Planeta em distribuição de renda.</a:t>
            </a:r>
          </a:p>
          <a:p>
            <a:pPr lvl="3" algn="just"/>
            <a:endParaRPr lang="pt-BR" sz="2400" dirty="0"/>
          </a:p>
          <a:p>
            <a:pPr marL="0" lvl="3" algn="just"/>
            <a:r>
              <a:rPr lang="pt-BR" sz="2400" dirty="0"/>
              <a:t>Foi anunciado recentemente que a taxação em 1% das 36 pessoas mais ricas do mundo acabariam com a fome no mundo.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5BF8A-0202-44FA-9885-AD64A3C26D6D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58" y="2060620"/>
            <a:ext cx="5619750" cy="479738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622651" y="6331506"/>
            <a:ext cx="168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</a:rPr>
              <a:t>Fonte: </a:t>
            </a:r>
            <a:r>
              <a:rPr lang="pt-BR" dirty="0" err="1">
                <a:solidFill>
                  <a:srgbClr val="000000"/>
                </a:solidFill>
              </a:rPr>
              <a:t>Oxfam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614640" y="6201553"/>
            <a:ext cx="157502" cy="16166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0" dirty="0">
                <a:solidFill>
                  <a:srgbClr val="929292"/>
                </a:solidFill>
                <a:latin typeface="Arial"/>
                <a:cs typeface="Arial"/>
              </a:rPr>
              <a:t>59</a:t>
            </a:r>
            <a:endParaRPr sz="1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8069" y="2166895"/>
            <a:ext cx="3976646" cy="1069125"/>
          </a:xfrm>
          <a:prstGeom prst="rect">
            <a:avLst/>
          </a:prstGeom>
        </p:spPr>
        <p:txBody>
          <a:bodyPr vert="horz" wrap="square" lIns="0" tIns="118985" rIns="0" bIns="0" rtlCol="0">
            <a:spAutoFit/>
          </a:bodyPr>
          <a:lstStyle/>
          <a:p>
            <a:pPr marL="7701" marR="3081" algn="ctr">
              <a:lnSpc>
                <a:spcPts val="3651"/>
              </a:lnSpc>
              <a:spcBef>
                <a:spcPts val="937"/>
              </a:spcBef>
            </a:pPr>
            <a:r>
              <a:rPr sz="3800" spc="3" dirty="0">
                <a:solidFill>
                  <a:srgbClr val="0D3661"/>
                </a:solidFill>
                <a:cs typeface="Arial"/>
              </a:rPr>
              <a:t>DESIGUALDADE  ECONÔMICA</a:t>
            </a:r>
            <a:endParaRPr sz="38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0996" y="3727419"/>
            <a:ext cx="5250792" cy="2759909"/>
          </a:xfrm>
          <a:prstGeom prst="rect">
            <a:avLst/>
          </a:prstGeom>
        </p:spPr>
        <p:txBody>
          <a:bodyPr vert="horz" wrap="square" lIns="0" tIns="40817" rIns="0" bIns="0" rtlCol="0">
            <a:spAutoFit/>
          </a:bodyPr>
          <a:lstStyle/>
          <a:p>
            <a:pPr marL="7701" marR="3081" algn="just">
              <a:lnSpc>
                <a:spcPts val="2049"/>
              </a:lnSpc>
              <a:spcBef>
                <a:spcPts val="321"/>
              </a:spcBef>
            </a:pPr>
            <a:r>
              <a:rPr lang="pt-BR" sz="2400" spc="12" dirty="0">
                <a:solidFill>
                  <a:srgbClr val="000000"/>
                </a:solidFill>
                <a:cs typeface="Arial"/>
              </a:rPr>
              <a:t>Dados do IBGE 2018:</a:t>
            </a:r>
          </a:p>
          <a:p>
            <a:pPr marL="7701" marR="3081" algn="just">
              <a:lnSpc>
                <a:spcPts val="2049"/>
              </a:lnSpc>
              <a:spcBef>
                <a:spcPts val="321"/>
              </a:spcBef>
            </a:pPr>
            <a:endParaRPr lang="pt-BR" sz="2400" spc="12" dirty="0">
              <a:solidFill>
                <a:srgbClr val="000000"/>
              </a:solidFill>
              <a:cs typeface="Arial"/>
            </a:endParaRPr>
          </a:p>
          <a:p>
            <a:pPr marL="350601" marR="3081" indent="-342900" algn="just">
              <a:lnSpc>
                <a:spcPts val="2049"/>
              </a:lnSpc>
              <a:spcBef>
                <a:spcPts val="321"/>
              </a:spcBef>
              <a:buFontTx/>
              <a:buChar char="-"/>
            </a:pPr>
            <a:r>
              <a:rPr lang="pt-BR" sz="2400" spc="12" dirty="0">
                <a:solidFill>
                  <a:srgbClr val="000000"/>
                </a:solidFill>
                <a:cs typeface="Arial"/>
              </a:rPr>
              <a:t>Os 50% mais pobres da população brasileira sofreram uma retração de 3,5% nos seus rendimentos do trabalho.</a:t>
            </a:r>
          </a:p>
          <a:p>
            <a:pPr marL="350601" marR="3081" indent="-342900" algn="just">
              <a:lnSpc>
                <a:spcPts val="2049"/>
              </a:lnSpc>
              <a:spcBef>
                <a:spcPts val="321"/>
              </a:spcBef>
              <a:buFontTx/>
              <a:buChar char="-"/>
            </a:pPr>
            <a:endParaRPr lang="pt-BR" sz="2400" spc="12" dirty="0">
              <a:solidFill>
                <a:srgbClr val="000000"/>
              </a:solidFill>
              <a:cs typeface="Arial"/>
            </a:endParaRPr>
          </a:p>
          <a:p>
            <a:pPr marL="350601" marR="3081" indent="-342900" algn="just">
              <a:lnSpc>
                <a:spcPts val="2049"/>
              </a:lnSpc>
              <a:spcBef>
                <a:spcPts val="321"/>
              </a:spcBef>
              <a:buFontTx/>
              <a:buChar char="-"/>
            </a:pPr>
            <a:r>
              <a:rPr lang="pt-BR" sz="2400" spc="12" dirty="0">
                <a:solidFill>
                  <a:srgbClr val="000000"/>
                </a:solidFill>
                <a:cs typeface="Arial"/>
              </a:rPr>
              <a:t>Os 10% de brasileiros mais ricos tiveram crescimento de quase 6% em seus rendimentos do trabalho.</a:t>
            </a:r>
            <a:endParaRPr sz="2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6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3" y="2012350"/>
            <a:ext cx="6396507" cy="45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3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614005" y="6201553"/>
            <a:ext cx="157502" cy="16166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0" dirty="0">
                <a:solidFill>
                  <a:srgbClr val="929292"/>
                </a:solidFill>
                <a:latin typeface="Arial"/>
                <a:cs typeface="Arial"/>
              </a:rPr>
              <a:t>60</a:t>
            </a:r>
            <a:endParaRPr sz="1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1425" y="2109918"/>
            <a:ext cx="3794693" cy="1069125"/>
          </a:xfrm>
          <a:prstGeom prst="rect">
            <a:avLst/>
          </a:prstGeom>
        </p:spPr>
        <p:txBody>
          <a:bodyPr vert="horz" wrap="square" lIns="0" tIns="118985" rIns="0" bIns="0" rtlCol="0">
            <a:spAutoFit/>
          </a:bodyPr>
          <a:lstStyle/>
          <a:p>
            <a:pPr marL="7701" marR="3081">
              <a:lnSpc>
                <a:spcPts val="3651"/>
              </a:lnSpc>
              <a:spcBef>
                <a:spcPts val="937"/>
              </a:spcBef>
            </a:pPr>
            <a:r>
              <a:rPr sz="3800" spc="3" dirty="0">
                <a:solidFill>
                  <a:srgbClr val="0D3661"/>
                </a:solidFill>
                <a:latin typeface="+mn-lt"/>
              </a:rPr>
              <a:t>DESIGUALDADE  SOCIAL</a:t>
            </a:r>
            <a:endParaRPr sz="3800" dirty="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4551" y="3495488"/>
            <a:ext cx="4652416" cy="849129"/>
          </a:xfrm>
          <a:prstGeom prst="rect">
            <a:avLst/>
          </a:prstGeom>
        </p:spPr>
        <p:txBody>
          <a:bodyPr vert="horz" wrap="square" lIns="0" tIns="40817" rIns="0" bIns="0" rtlCol="0">
            <a:spAutoFit/>
          </a:bodyPr>
          <a:lstStyle/>
          <a:p>
            <a:pPr marL="7701" marR="3081">
              <a:lnSpc>
                <a:spcPts val="2049"/>
              </a:lnSpc>
              <a:spcBef>
                <a:spcPts val="321"/>
              </a:spcBef>
            </a:pPr>
            <a:r>
              <a:rPr sz="1900" spc="12" dirty="0">
                <a:solidFill>
                  <a:srgbClr val="202F54"/>
                </a:solidFill>
                <a:cs typeface="Arial"/>
              </a:rPr>
              <a:t>CAUSADA PELA FALTA </a:t>
            </a:r>
            <a:r>
              <a:rPr sz="1900" spc="15" dirty="0">
                <a:solidFill>
                  <a:srgbClr val="202F54"/>
                </a:solidFill>
                <a:cs typeface="Arial"/>
              </a:rPr>
              <a:t>DE</a:t>
            </a:r>
            <a:r>
              <a:rPr sz="1900" spc="-18" dirty="0">
                <a:solidFill>
                  <a:srgbClr val="202F54"/>
                </a:solidFill>
                <a:cs typeface="Arial"/>
              </a:rPr>
              <a:t> </a:t>
            </a:r>
            <a:r>
              <a:rPr sz="1900" spc="12" dirty="0">
                <a:solidFill>
                  <a:srgbClr val="202F54"/>
                </a:solidFill>
                <a:cs typeface="Arial"/>
              </a:rPr>
              <a:t>ACESSO </a:t>
            </a:r>
            <a:endParaRPr lang="pt-BR" sz="1900" spc="12" dirty="0">
              <a:solidFill>
                <a:srgbClr val="202F54"/>
              </a:solidFill>
              <a:cs typeface="Arial"/>
            </a:endParaRPr>
          </a:p>
          <a:p>
            <a:pPr marL="7701" marR="3081">
              <a:lnSpc>
                <a:spcPts val="2049"/>
              </a:lnSpc>
              <a:spcBef>
                <a:spcPts val="321"/>
              </a:spcBef>
            </a:pPr>
            <a:r>
              <a:rPr lang="pt-BR" sz="1900" spc="12" dirty="0">
                <a:solidFill>
                  <a:srgbClr val="202F54"/>
                </a:solidFill>
                <a:cs typeface="Arial"/>
              </a:rPr>
              <a:t>À</a:t>
            </a:r>
            <a:r>
              <a:rPr sz="1900" spc="12" dirty="0">
                <a:solidFill>
                  <a:srgbClr val="202F54"/>
                </a:solidFill>
                <a:cs typeface="Arial"/>
              </a:rPr>
              <a:t> MORADIA, SAÚDE, EDUCAÇÃO,  </a:t>
            </a:r>
            <a:r>
              <a:rPr sz="1900" spc="15" dirty="0">
                <a:solidFill>
                  <a:srgbClr val="202F54"/>
                </a:solidFill>
                <a:cs typeface="Arial"/>
              </a:rPr>
              <a:t>OPORTUNIDADE DE</a:t>
            </a:r>
            <a:r>
              <a:rPr sz="1900" spc="-24" dirty="0">
                <a:solidFill>
                  <a:srgbClr val="202F54"/>
                </a:solidFill>
                <a:cs typeface="Arial"/>
              </a:rPr>
              <a:t> </a:t>
            </a:r>
            <a:r>
              <a:rPr sz="1900" spc="15" dirty="0">
                <a:solidFill>
                  <a:srgbClr val="202F54"/>
                </a:solidFill>
                <a:cs typeface="Arial"/>
              </a:rPr>
              <a:t>EMPREGO</a:t>
            </a:r>
            <a:r>
              <a:rPr lang="pt-BR" sz="1900" spc="15" dirty="0">
                <a:solidFill>
                  <a:srgbClr val="202F54"/>
                </a:solidFill>
                <a:cs typeface="Arial"/>
              </a:rPr>
              <a:t>.</a:t>
            </a:r>
            <a:endParaRPr sz="19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81" y="1881065"/>
            <a:ext cx="5855181" cy="448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42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3CD98-90AD-4DB9-8C25-A6F19BAC5DDE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-2155129" y="286603"/>
            <a:ext cx="10180012" cy="10139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4000" b="1" kern="0" dirty="0"/>
              <a:t>HINO CF 2020</a:t>
            </a:r>
            <a:endParaRPr lang="pt-BR" sz="4000" b="1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224585" y="1080192"/>
            <a:ext cx="9826388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pt-BR" sz="2400" i="1" dirty="0">
                <a:latin typeface="Open Sans" panose="020B0606030504020204" pitchFamily="34" charset="0"/>
              </a:rPr>
              <a:t>Deus de amor e de ternura, contemplamos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i="1" dirty="0">
                <a:latin typeface="Open Sans" panose="020B0606030504020204" pitchFamily="34" charset="0"/>
              </a:rPr>
              <a:t>este mundo tão bonito que nos deste. (Cf. </a:t>
            </a:r>
            <a:r>
              <a:rPr lang="pt-BR" sz="2400" i="1" dirty="0" err="1">
                <a:latin typeface="Open Sans" panose="020B0606030504020204" pitchFamily="34" charset="0"/>
              </a:rPr>
              <a:t>Gn</a:t>
            </a:r>
            <a:r>
              <a:rPr lang="pt-BR" sz="2400" i="1" dirty="0">
                <a:latin typeface="Open Sans" panose="020B0606030504020204" pitchFamily="34" charset="0"/>
              </a:rPr>
              <a:t> 1,2-15; 2,1-25)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i="1" dirty="0">
                <a:latin typeface="Open Sans" panose="020B0606030504020204" pitchFamily="34" charset="0"/>
              </a:rPr>
              <a:t>Desse Dom, fonte da vida, recordamos: (Cf. SI 36,10)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i="1" dirty="0">
                <a:latin typeface="Open Sans" panose="020B0606030504020204" pitchFamily="34" charset="0"/>
              </a:rPr>
              <a:t>Cuidadores, guardiões tu nos fizeste. (Cf. </a:t>
            </a:r>
            <a:r>
              <a:rPr lang="pt-BR" sz="2400" i="1" dirty="0" err="1">
                <a:latin typeface="Open Sans" panose="020B0606030504020204" pitchFamily="34" charset="0"/>
              </a:rPr>
              <a:t>Gn</a:t>
            </a:r>
            <a:r>
              <a:rPr lang="pt-BR" sz="2400" i="1" dirty="0">
                <a:latin typeface="Open Sans" panose="020B0606030504020204" pitchFamily="34" charset="0"/>
              </a:rPr>
              <a:t> 2,15)</a:t>
            </a:r>
          </a:p>
          <a:p>
            <a:endParaRPr lang="pt-BR" sz="2400" dirty="0">
              <a:latin typeface="Open Sans" panose="020B0606030504020204" pitchFamily="34" charset="0"/>
            </a:endParaRPr>
          </a:p>
          <a:p>
            <a:r>
              <a:rPr lang="pt-BR" sz="2400" b="1" dirty="0">
                <a:latin typeface="Open Sans" panose="020B0606030504020204" pitchFamily="34" charset="0"/>
              </a:rPr>
              <a:t>Peregrinos, aprendemos nesta estrada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b="1" dirty="0">
                <a:latin typeface="Open Sans" panose="020B0606030504020204" pitchFamily="34" charset="0"/>
              </a:rPr>
              <a:t>o que o “bom samaritano” ensinou: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b="1" dirty="0">
                <a:latin typeface="Open Sans" panose="020B0606030504020204" pitchFamily="34" charset="0"/>
              </a:rPr>
              <a:t>Ao passar por uma vida ameaçada,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b="1" dirty="0">
                <a:latin typeface="Open Sans" panose="020B0606030504020204" pitchFamily="34" charset="0"/>
              </a:rPr>
              <a:t>Ele a viu, compadeceu e cuidou. (Cf. </a:t>
            </a:r>
            <a:r>
              <a:rPr lang="pt-BR" sz="2400" b="1" dirty="0" err="1">
                <a:latin typeface="Open Sans" panose="020B0606030504020204" pitchFamily="34" charset="0"/>
              </a:rPr>
              <a:t>Lc</a:t>
            </a:r>
            <a:r>
              <a:rPr lang="pt-BR" sz="2400" b="1" dirty="0">
                <a:latin typeface="Open Sans" panose="020B0606030504020204" pitchFamily="34" charset="0"/>
              </a:rPr>
              <a:t> 10,33-34)</a:t>
            </a:r>
          </a:p>
          <a:p>
            <a:endParaRPr lang="pt-BR" sz="2400" dirty="0">
              <a:latin typeface="Open Sans" panose="020B0606030504020204" pitchFamily="34" charset="0"/>
            </a:endParaRPr>
          </a:p>
          <a:p>
            <a:r>
              <a:rPr lang="pt-BR" sz="2400" i="1" dirty="0">
                <a:latin typeface="Open Sans" panose="020B0606030504020204" pitchFamily="34" charset="0"/>
              </a:rPr>
              <a:t>2) Toda vida é um presente e é sagrada,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i="1" dirty="0">
                <a:latin typeface="Open Sans" panose="020B0606030504020204" pitchFamily="34" charset="0"/>
              </a:rPr>
              <a:t>seja humana, vegetal ou animal. (Cf. LS, esp. Cap. IV)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i="1" dirty="0">
                <a:latin typeface="Open Sans" panose="020B0606030504020204" pitchFamily="34" charset="0"/>
              </a:rPr>
              <a:t>É pra sempre ser cuidada e respeitada,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i="1" dirty="0">
                <a:latin typeface="Open Sans" panose="020B0606030504020204" pitchFamily="34" charset="0"/>
              </a:rPr>
              <a:t>desde o início até seu termo natural.</a:t>
            </a:r>
            <a:endParaRPr lang="pt-BR" sz="2400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2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14449" y="6201553"/>
            <a:ext cx="157502" cy="16166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0" dirty="0">
                <a:solidFill>
                  <a:srgbClr val="929292"/>
                </a:solidFill>
                <a:latin typeface="Arial"/>
                <a:cs typeface="Arial"/>
              </a:rPr>
              <a:t>61</a:t>
            </a:r>
            <a:endParaRPr sz="1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00970" y="1946020"/>
            <a:ext cx="6370981" cy="4617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3317" y="3114396"/>
            <a:ext cx="4309330" cy="1686893"/>
          </a:xfrm>
          <a:prstGeom prst="rect">
            <a:avLst/>
          </a:prstGeom>
        </p:spPr>
        <p:txBody>
          <a:bodyPr vert="horz" wrap="square" lIns="0" tIns="134387" rIns="0" bIns="0" rtlCol="0">
            <a:spAutoFit/>
          </a:bodyPr>
          <a:lstStyle/>
          <a:p>
            <a:pPr marL="7701" marR="3081" algn="ctr">
              <a:lnSpc>
                <a:spcPct val="79900"/>
              </a:lnSpc>
              <a:spcBef>
                <a:spcPts val="1058"/>
              </a:spcBef>
              <a:tabLst>
                <a:tab pos="3201037" algn="l"/>
              </a:tabLst>
            </a:pPr>
            <a:r>
              <a:rPr sz="4200" spc="-3" dirty="0">
                <a:solidFill>
                  <a:srgbClr val="0D3661"/>
                </a:solidFill>
                <a:latin typeface="+mn-lt"/>
              </a:rPr>
              <a:t>IGUALDADE	</a:t>
            </a:r>
            <a:br>
              <a:rPr lang="pt-BR" sz="4200" spc="-3" dirty="0">
                <a:solidFill>
                  <a:srgbClr val="0D3661"/>
                </a:solidFill>
                <a:latin typeface="+mn-lt"/>
              </a:rPr>
            </a:br>
            <a:r>
              <a:rPr sz="4200" spc="-3" dirty="0">
                <a:solidFill>
                  <a:srgbClr val="0D3661"/>
                </a:solidFill>
                <a:latin typeface="+mn-lt"/>
              </a:rPr>
              <a:t>X  MERITOCRACIA</a:t>
            </a:r>
            <a:endParaRPr sz="4200" dirty="0">
              <a:latin typeface="+mn-lt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52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9402" y="2174123"/>
            <a:ext cx="10363200" cy="1290294"/>
          </a:xfrm>
        </p:spPr>
        <p:txBody>
          <a:bodyPr/>
          <a:lstStyle/>
          <a:p>
            <a:pPr marL="0" lvl="2" indent="0" algn="just">
              <a:buNone/>
            </a:pPr>
            <a:r>
              <a:rPr lang="pt-BR" sz="2400" dirty="0"/>
              <a:t>A lista dos </a:t>
            </a:r>
            <a:r>
              <a:rPr lang="pt-BR" sz="2400" dirty="0">
                <a:solidFill>
                  <a:srgbClr val="FF0000"/>
                </a:solidFill>
              </a:rPr>
              <a:t>rostos de pobres</a:t>
            </a:r>
            <a:r>
              <a:rPr lang="pt-BR" sz="2400" dirty="0"/>
              <a:t> não mudou deste 2007, mantendo a </a:t>
            </a:r>
            <a:r>
              <a:rPr lang="pt-BR" sz="2400" b="1" dirty="0"/>
              <a:t>invisibilidade</a:t>
            </a:r>
            <a:r>
              <a:rPr lang="pt-BR" sz="2400" dirty="0"/>
              <a:t>, a </a:t>
            </a:r>
            <a:r>
              <a:rPr lang="pt-BR" sz="2400" b="1" dirty="0"/>
              <a:t>exclusão</a:t>
            </a:r>
            <a:r>
              <a:rPr lang="pt-BR" sz="2400" dirty="0"/>
              <a:t> e o </a:t>
            </a:r>
            <a:r>
              <a:rPr lang="pt-BR" sz="2400" b="1" dirty="0"/>
              <a:t>descarte</a:t>
            </a:r>
            <a:r>
              <a:rPr lang="pt-BR" sz="2400" dirty="0"/>
              <a:t> destas pessoas: nº 32</a:t>
            </a:r>
          </a:p>
          <a:p>
            <a:pPr marL="914413" lvl="2" indent="0" algn="just">
              <a:buNone/>
            </a:pPr>
            <a:endParaRPr lang="pt-BR" sz="24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1026" name="Picture 2" descr="Resultado de imagem para invisibilidade so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9" y="3232597"/>
            <a:ext cx="3609841" cy="36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exclusão soc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89" y="3232597"/>
            <a:ext cx="5771048" cy="36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216" y="3232596"/>
            <a:ext cx="2656784" cy="3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14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0141" y="2225432"/>
            <a:ext cx="6109143" cy="4459913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</a:pPr>
            <a:r>
              <a:rPr lang="pt-BR" sz="3200" b="1" dirty="0">
                <a:solidFill>
                  <a:srgbClr val="FF0000"/>
                </a:solidFill>
              </a:rPr>
              <a:t>Desemprego</a:t>
            </a:r>
            <a:r>
              <a:rPr lang="pt-BR" sz="3200" b="1" dirty="0"/>
              <a:t> (IBGE, 2019)</a:t>
            </a:r>
            <a:br>
              <a:rPr lang="pt-BR" sz="3200" b="1" dirty="0"/>
            </a:br>
            <a:br>
              <a:rPr lang="pt-BR" sz="3200" dirty="0"/>
            </a:br>
            <a:endParaRPr lang="pt-BR" sz="3200" dirty="0"/>
          </a:p>
          <a:p>
            <a:pPr marL="457200" lvl="3"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dirty="0"/>
              <a:t>São 13,4 milhões no último trimestre de 2019.</a:t>
            </a:r>
          </a:p>
          <a:p>
            <a:pPr marL="0" lvl="3" indent="0" algn="just">
              <a:spcBef>
                <a:spcPts val="0"/>
              </a:spcBef>
              <a:buNone/>
            </a:pPr>
            <a:endParaRPr lang="pt-BR" sz="2800" dirty="0"/>
          </a:p>
          <a:p>
            <a:pPr marL="457200" lvl="3"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dirty="0"/>
              <a:t>1,2 milhões de desempregados a mais do que o primeiro trimestre.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153103" y="6243638"/>
            <a:ext cx="776429" cy="457200"/>
          </a:xfrm>
        </p:spPr>
        <p:txBody>
          <a:bodyPr/>
          <a:lstStyle/>
          <a:p>
            <a:pPr>
              <a:defRPr/>
            </a:pPr>
            <a:r>
              <a:rPr lang="pt-BR" altLang="pt-BR" sz="1800" dirty="0">
                <a:solidFill>
                  <a:srgbClr val="000000"/>
                </a:solidFill>
              </a:rPr>
              <a:t>Nº 36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3074" name="Picture 2" descr="Resultado de imagem para desempre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322" y="2199673"/>
            <a:ext cx="5745678" cy="45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215" y="1833557"/>
            <a:ext cx="11080982" cy="4638681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</a:pPr>
            <a:r>
              <a:rPr lang="pt-BR" sz="3600" b="1" dirty="0">
                <a:solidFill>
                  <a:srgbClr val="FF0000"/>
                </a:solidFill>
              </a:rPr>
              <a:t>Doenças emocionais</a:t>
            </a:r>
            <a:endParaRPr lang="pt-BR" sz="3600" b="1" dirty="0"/>
          </a:p>
          <a:p>
            <a:pPr marL="0" lvl="2" indent="0" algn="just">
              <a:spcBef>
                <a:spcPts val="0"/>
              </a:spcBef>
              <a:buNone/>
            </a:pPr>
            <a:endParaRPr lang="pt-BR" sz="2400" dirty="0"/>
          </a:p>
          <a:p>
            <a:pPr marL="342900" lvl="2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O Brasil é considerado o país mais ansioso e estressado da América Latina.</a:t>
            </a:r>
          </a:p>
          <a:p>
            <a:pPr marL="0" lvl="2" indent="0" algn="just">
              <a:spcBef>
                <a:spcPts val="0"/>
              </a:spcBef>
              <a:buNone/>
            </a:pPr>
            <a:endParaRPr lang="pt-BR" sz="2400" dirty="0"/>
          </a:p>
          <a:p>
            <a:pPr marL="285750" lvl="2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Nos últimos 10 anos, o número de pessoas com depressão aumentou </a:t>
            </a:r>
            <a:r>
              <a:rPr lang="pt-BR" sz="2400" b="1" dirty="0">
                <a:solidFill>
                  <a:srgbClr val="FF0000"/>
                </a:solidFill>
              </a:rPr>
              <a:t>18,4%</a:t>
            </a:r>
            <a:r>
              <a:rPr lang="pt-BR" sz="2400" dirty="0"/>
              <a:t>.</a:t>
            </a:r>
          </a:p>
          <a:p>
            <a:pPr marL="0" lvl="3" indent="0" algn="just">
              <a:spcBef>
                <a:spcPts val="0"/>
              </a:spcBef>
              <a:buNone/>
            </a:pPr>
            <a:r>
              <a:rPr lang="pt-BR" sz="2400" dirty="0"/>
              <a:t>   = Isso corresponde a 322 milhões de indivíduos no mundo. (4,4%)</a:t>
            </a:r>
          </a:p>
          <a:p>
            <a:pPr marL="0" lvl="3" indent="0" algn="just">
              <a:spcBef>
                <a:spcPts val="0"/>
              </a:spcBef>
              <a:buNone/>
            </a:pPr>
            <a:r>
              <a:rPr lang="pt-BR" sz="2400" dirty="0"/>
              <a:t>   = No Brasil, 5,8% dos habitantes sofrem com o problema (12.180.000). </a:t>
            </a:r>
          </a:p>
          <a:p>
            <a:pPr marL="342900" lvl="3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342900" lvl="3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Os brasileiros com ansiedade são 9,3% da população. (19.530.000)</a:t>
            </a:r>
          </a:p>
          <a:p>
            <a:pPr marL="0" lvl="3" indent="0">
              <a:spcBef>
                <a:spcPts val="0"/>
              </a:spcBef>
              <a:buNone/>
            </a:pPr>
            <a:endParaRPr lang="pt-BR" sz="2400" dirty="0"/>
          </a:p>
          <a:p>
            <a:pPr marL="0" lvl="3" indent="0" algn="ctr">
              <a:spcBef>
                <a:spcPts val="0"/>
              </a:spcBef>
              <a:buNone/>
            </a:pPr>
            <a:r>
              <a:rPr lang="pt-BR" sz="2400" dirty="0"/>
              <a:t>(Estas patologias aumentam em situação de pobreza, desemprego, sexualidade desregrada, ruptura de relacionamentos, doenças, álcool, drogas).</a:t>
            </a:r>
          </a:p>
          <a:p>
            <a:pPr lvl="2">
              <a:buAutoNum type="arabicPeriod" startAt="2"/>
            </a:pP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676585" y="6243638"/>
            <a:ext cx="1252947" cy="457200"/>
          </a:xfrm>
        </p:spPr>
        <p:txBody>
          <a:bodyPr/>
          <a:lstStyle/>
          <a:p>
            <a:pPr>
              <a:defRPr/>
            </a:pPr>
            <a:r>
              <a:rPr lang="pt-BR" altLang="pt-BR" sz="1800" dirty="0">
                <a:solidFill>
                  <a:srgbClr val="000000"/>
                </a:solidFill>
              </a:rPr>
              <a:t>Nº 37-39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5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95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0820" y="1991927"/>
            <a:ext cx="7835505" cy="4480311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</a:pPr>
            <a:r>
              <a:rPr lang="pt-BR" sz="4400" b="1" dirty="0">
                <a:solidFill>
                  <a:srgbClr val="FF0000"/>
                </a:solidFill>
              </a:rPr>
              <a:t>Suicídio</a:t>
            </a:r>
            <a:br>
              <a:rPr lang="pt-BR" sz="1600" dirty="0"/>
            </a:br>
            <a:br>
              <a:rPr lang="pt-BR" sz="1600" dirty="0"/>
            </a:br>
            <a:endParaRPr lang="pt-BR" sz="500" dirty="0"/>
          </a:p>
          <a:p>
            <a:pPr marL="342900" lvl="3" indent="-342900" algn="just">
              <a:buFont typeface="Wingdings" panose="05000000000000000000" pitchFamily="2" charset="2"/>
              <a:buChar char="ü"/>
            </a:pPr>
            <a:r>
              <a:rPr lang="pt-BR" sz="2400" dirty="0"/>
              <a:t>Em 2016, no Brasil, houve 11.433 mortes por suicídio, 31 casos por dia, por enforcamento, intoxicação, arma de fogo.</a:t>
            </a:r>
          </a:p>
          <a:p>
            <a:pPr marL="0" lvl="3" indent="0" algn="just">
              <a:buNone/>
            </a:pPr>
            <a:endParaRPr lang="pt-BR" sz="2400" dirty="0"/>
          </a:p>
          <a:p>
            <a:pPr marL="342900" lvl="3" indent="-342900" algn="just">
              <a:buFont typeface="Wingdings" panose="05000000000000000000" pitchFamily="2" charset="2"/>
              <a:buChar char="ü"/>
            </a:pPr>
            <a:r>
              <a:rPr lang="pt-BR" sz="2400" dirty="0"/>
              <a:t>O enforcamento aparece como o principal meio de mortes por suicídio, 60% dos óbitos. </a:t>
            </a:r>
          </a:p>
          <a:p>
            <a:pPr marL="0" lvl="3" indent="0" algn="just">
              <a:spcBef>
                <a:spcPts val="0"/>
              </a:spcBef>
              <a:buNone/>
            </a:pPr>
            <a:endParaRPr lang="pt-BR" sz="2400" dirty="0"/>
          </a:p>
          <a:p>
            <a:pPr marL="342900" lvl="3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Jovens de 15 a 29 anos são as maiores vítimas, tendo o suicídio como quarta causa nesta faixa etária.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844011" y="6243638"/>
            <a:ext cx="1085522" cy="457200"/>
          </a:xfrm>
        </p:spPr>
        <p:txBody>
          <a:bodyPr/>
          <a:lstStyle/>
          <a:p>
            <a:pPr>
              <a:defRPr/>
            </a:pPr>
            <a:r>
              <a:rPr lang="pt-BR" altLang="pt-BR" sz="1800" dirty="0">
                <a:solidFill>
                  <a:srgbClr val="000000"/>
                </a:solidFill>
              </a:rPr>
              <a:t>Nº 40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4100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058" y="2100374"/>
            <a:ext cx="3591942" cy="41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5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6214" y="1941016"/>
            <a:ext cx="6799911" cy="4302622"/>
          </a:xfrm>
        </p:spPr>
        <p:txBody>
          <a:bodyPr/>
          <a:lstStyle/>
          <a:p>
            <a:pPr marL="0" lvl="2" indent="0" algn="just">
              <a:spcBef>
                <a:spcPts val="0"/>
              </a:spcBef>
              <a:buNone/>
            </a:pPr>
            <a:r>
              <a:rPr lang="pt-BR" sz="3200" b="1" dirty="0">
                <a:solidFill>
                  <a:srgbClr val="FF0000"/>
                </a:solidFill>
              </a:rPr>
              <a:t>Mortes por acidente de trânsito</a:t>
            </a:r>
            <a:br>
              <a:rPr lang="pt-BR" sz="3200" dirty="0"/>
            </a:br>
            <a:br>
              <a:rPr lang="pt-BR" sz="1600" dirty="0"/>
            </a:br>
            <a:endParaRPr lang="pt-BR" sz="1600" dirty="0"/>
          </a:p>
          <a:p>
            <a:pPr lvl="2" algn="just">
              <a:buAutoNum type="arabicPeriod" startAt="9"/>
            </a:pPr>
            <a:endParaRPr lang="pt-BR" sz="500" dirty="0"/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No primeiro semestre de 2018, os acidentes de trânsito provocaram 19.398 mil mortes e 20 mil casos de invalidez permanente no país.</a:t>
            </a:r>
          </a:p>
          <a:p>
            <a:pPr lvl="3" algn="just"/>
            <a:endParaRPr lang="pt-BR" dirty="0"/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Os principais fatores: falta de educação no trânsito, desrespeito às leis, excesso de velocidade, ingestão de álcool, direção perigosa e uso de celular.</a:t>
            </a:r>
          </a:p>
          <a:p>
            <a:pPr lvl="2" algn="just">
              <a:buAutoNum type="arabicPeriod" startAt="7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114467" y="6243638"/>
            <a:ext cx="815065" cy="457200"/>
          </a:xfrm>
        </p:spPr>
        <p:txBody>
          <a:bodyPr/>
          <a:lstStyle/>
          <a:p>
            <a:pPr>
              <a:defRPr/>
            </a:pPr>
            <a:r>
              <a:rPr lang="pt-BR" altLang="pt-BR" sz="1800" dirty="0">
                <a:solidFill>
                  <a:srgbClr val="000000"/>
                </a:solidFill>
              </a:rPr>
              <a:t>Nº 41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</a:t>
            </a:r>
            <a:r>
              <a:rPr lang="pt-BR" sz="3000" i="1" kern="0" dirty="0">
                <a:solidFill>
                  <a:srgbClr val="333399"/>
                </a:solidFill>
              </a:rPr>
              <a:t> </a:t>
            </a:r>
            <a:endParaRPr lang="pt-BR" sz="3000" kern="0" dirty="0">
              <a:solidFill>
                <a:srgbClr val="333399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5" y="2854980"/>
            <a:ext cx="5095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6214" y="1941016"/>
            <a:ext cx="6799911" cy="4640088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</a:pPr>
            <a:r>
              <a:rPr lang="pt-BR" sz="3200" b="1" dirty="0">
                <a:solidFill>
                  <a:srgbClr val="FF0000"/>
                </a:solidFill>
              </a:rPr>
              <a:t>Povos indígenas</a:t>
            </a:r>
          </a:p>
          <a:p>
            <a:pPr marL="0" lvl="2" indent="0" algn="just">
              <a:spcBef>
                <a:spcPts val="0"/>
              </a:spcBef>
              <a:buNone/>
            </a:pPr>
            <a:endParaRPr lang="pt-BR" sz="1600" dirty="0"/>
          </a:p>
          <a:p>
            <a:pPr lvl="2" algn="just">
              <a:buAutoNum type="arabicPeriod" startAt="9"/>
            </a:pPr>
            <a:endParaRPr lang="pt-BR" sz="500" dirty="0"/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No Brasil, os povos indígenas sofrem sucessivas agressões em seus territórios, culturas e vidas. Envolvendo violências físicas, ameaças, preconceitos e homicídios.</a:t>
            </a:r>
          </a:p>
          <a:p>
            <a:pPr lvl="3" algn="just"/>
            <a:endParaRPr lang="pt-BR" dirty="0"/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Entre os anos de 2003 e 2018, ocorreram mais de 1.200 assassinatos de indígenas.</a:t>
            </a:r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A falta de demarcação e proteção das terras indígenas agravam ainda mais a situação.</a:t>
            </a:r>
          </a:p>
          <a:p>
            <a:pPr lvl="2" algn="just">
              <a:buAutoNum type="arabicPeriod" startAt="7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114467" y="6243638"/>
            <a:ext cx="815065" cy="457200"/>
          </a:xfrm>
        </p:spPr>
        <p:txBody>
          <a:bodyPr/>
          <a:lstStyle/>
          <a:p>
            <a:pPr>
              <a:defRPr/>
            </a:pPr>
            <a:r>
              <a:rPr lang="pt-BR" altLang="pt-BR" sz="1800" dirty="0">
                <a:solidFill>
                  <a:srgbClr val="000000"/>
                </a:solidFill>
              </a:rPr>
              <a:t>Nº 42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</a:t>
            </a:r>
            <a:r>
              <a:rPr lang="pt-BR" sz="3000" i="1" kern="0" dirty="0">
                <a:solidFill>
                  <a:srgbClr val="333399"/>
                </a:solidFill>
              </a:rPr>
              <a:t> </a:t>
            </a:r>
            <a:endParaRPr lang="pt-BR" sz="3000" kern="0" dirty="0">
              <a:solidFill>
                <a:srgbClr val="33339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212" y="2405730"/>
            <a:ext cx="5059788" cy="358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6214" y="1941016"/>
            <a:ext cx="6799911" cy="4640088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</a:pPr>
            <a:r>
              <a:rPr lang="pt-BR" sz="3200" b="1" dirty="0">
                <a:solidFill>
                  <a:srgbClr val="FF0000"/>
                </a:solidFill>
              </a:rPr>
              <a:t>Conflito no campo</a:t>
            </a:r>
          </a:p>
          <a:p>
            <a:pPr marL="0" lvl="2" indent="0" algn="just">
              <a:spcBef>
                <a:spcPts val="0"/>
              </a:spcBef>
              <a:buNone/>
            </a:pPr>
            <a:endParaRPr lang="pt-BR" sz="1600" dirty="0"/>
          </a:p>
          <a:p>
            <a:pPr lvl="2" algn="just">
              <a:buAutoNum type="arabicPeriod" startAt="9"/>
            </a:pPr>
            <a:endParaRPr lang="pt-BR" sz="500" dirty="0"/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Vivemos um cenário de guerra quando lançamos o olhar para os conflitos existentes no campo.</a:t>
            </a:r>
          </a:p>
          <a:p>
            <a:pPr lvl="3" algn="just"/>
            <a:endParaRPr lang="pt-BR" dirty="0"/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Conflitos que envolvem terra, água, trabalho, garimpo e violências contra a pessoa como assassinatos, ameaças, agressões, prisões...</a:t>
            </a:r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Em 2018 os conflitos chegaram a uma área de 39,4 milhões de hectares. 4,6% do território nacional em disputa.</a:t>
            </a:r>
          </a:p>
          <a:p>
            <a:pPr lvl="2" algn="just">
              <a:buAutoNum type="arabicPeriod" startAt="7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702345" y="6243638"/>
            <a:ext cx="1227188" cy="457200"/>
          </a:xfrm>
        </p:spPr>
        <p:txBody>
          <a:bodyPr/>
          <a:lstStyle/>
          <a:p>
            <a:pPr>
              <a:defRPr/>
            </a:pPr>
            <a:r>
              <a:rPr lang="pt-BR" altLang="pt-BR" sz="1800" dirty="0">
                <a:solidFill>
                  <a:srgbClr val="000000"/>
                </a:solidFill>
              </a:rPr>
              <a:t>Nº 45-47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</a:t>
            </a:r>
            <a:r>
              <a:rPr lang="pt-BR" sz="3000" i="1" kern="0" dirty="0">
                <a:solidFill>
                  <a:srgbClr val="333399"/>
                </a:solidFill>
              </a:rPr>
              <a:t> </a:t>
            </a:r>
            <a:endParaRPr lang="pt-BR" sz="3000" kern="0" dirty="0">
              <a:solidFill>
                <a:srgbClr val="333399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205" y="1596916"/>
            <a:ext cx="5180795" cy="476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1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43965" y="2371249"/>
            <a:ext cx="5817443" cy="3771973"/>
          </a:xfrm>
        </p:spPr>
        <p:txBody>
          <a:bodyPr/>
          <a:lstStyle/>
          <a:p>
            <a:pPr marL="0" lvl="2" indent="0" algn="just">
              <a:spcBef>
                <a:spcPts val="0"/>
              </a:spcBef>
              <a:buNone/>
            </a:pPr>
            <a:r>
              <a:rPr lang="pt-BR" sz="4000" b="1" dirty="0" err="1">
                <a:solidFill>
                  <a:srgbClr val="FF0000"/>
                </a:solidFill>
              </a:rPr>
              <a:t>Feminicídio</a:t>
            </a:r>
            <a:br>
              <a:rPr lang="pt-BR" sz="1600" dirty="0"/>
            </a:br>
            <a:br>
              <a:rPr lang="pt-BR" sz="1600" dirty="0"/>
            </a:br>
            <a:endParaRPr lang="pt-BR" sz="1600" dirty="0"/>
          </a:p>
          <a:p>
            <a:pPr lvl="2" algn="just">
              <a:buAutoNum type="arabicPeriod" startAt="9"/>
            </a:pPr>
            <a:endParaRPr lang="pt-BR" sz="500" dirty="0"/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No Brasil, em 2017, foram assassinadas 1.133 mulheres.</a:t>
            </a:r>
          </a:p>
          <a:p>
            <a:pPr lvl="3" algn="just"/>
            <a:endParaRPr lang="pt-BR" dirty="0"/>
          </a:p>
          <a:p>
            <a:pPr marL="0" lvl="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O Atlas da violência 2018 apontou uma possível relação entre machismo e racismo.</a:t>
            </a:r>
          </a:p>
          <a:p>
            <a:pPr lvl="2" algn="just">
              <a:buAutoNum type="arabicPeriod" startAt="7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114467" y="6243638"/>
            <a:ext cx="815065" cy="457200"/>
          </a:xfrm>
        </p:spPr>
        <p:txBody>
          <a:bodyPr/>
          <a:lstStyle/>
          <a:p>
            <a:pPr>
              <a:defRPr/>
            </a:pPr>
            <a:r>
              <a:rPr lang="pt-BR" altLang="pt-BR" sz="1800" dirty="0">
                <a:solidFill>
                  <a:srgbClr val="000000"/>
                </a:solidFill>
              </a:rPr>
              <a:t>Nº 44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</a:t>
            </a:r>
            <a:r>
              <a:rPr lang="pt-BR" sz="3000" i="1" kern="0" dirty="0">
                <a:solidFill>
                  <a:srgbClr val="333399"/>
                </a:solidFill>
              </a:rPr>
              <a:t> </a:t>
            </a:r>
            <a:endParaRPr lang="pt-BR" sz="3000" kern="0" dirty="0">
              <a:solidFill>
                <a:srgbClr val="33339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398" y="3056347"/>
            <a:ext cx="5397602" cy="28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8034" y="2409888"/>
            <a:ext cx="7173532" cy="3833750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</a:pPr>
            <a:r>
              <a:rPr lang="pt-BR" sz="2800" b="1" dirty="0">
                <a:solidFill>
                  <a:srgbClr val="FF0000"/>
                </a:solidFill>
              </a:rPr>
              <a:t>Meios de comunicação e redes sociais</a:t>
            </a:r>
          </a:p>
          <a:p>
            <a:pPr marL="0" lvl="2" indent="0" algn="ctr">
              <a:spcBef>
                <a:spcPts val="0"/>
              </a:spcBef>
              <a:buNone/>
            </a:pPr>
            <a:endParaRPr lang="pt-BR" sz="2800" b="1" dirty="0">
              <a:solidFill>
                <a:srgbClr val="FF0000"/>
              </a:solidFill>
            </a:endParaRPr>
          </a:p>
          <a:p>
            <a:pPr lvl="2" algn="just">
              <a:buFont typeface="+mj-lt"/>
              <a:buAutoNum type="arabicPeriod" startAt="11"/>
            </a:pPr>
            <a:endParaRPr lang="pt-BR" sz="700" dirty="0">
              <a:solidFill>
                <a:srgbClr val="FF0000"/>
              </a:solidFill>
            </a:endParaRPr>
          </a:p>
          <a:p>
            <a:pPr marL="342900" lvl="3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Confundem as pessoas, iludem as famílias, atraem os jovens para uma mentalidade permissiva e propostas que excluem pessoas.</a:t>
            </a:r>
          </a:p>
          <a:p>
            <a:pPr lvl="3" algn="just"/>
            <a:endParaRPr lang="pt-BR" sz="700" dirty="0"/>
          </a:p>
          <a:p>
            <a:pPr marL="0" lvl="3" indent="0" algn="just">
              <a:spcBef>
                <a:spcPts val="0"/>
              </a:spcBef>
              <a:buNone/>
            </a:pPr>
            <a:endParaRPr lang="pt-BR" sz="2400" dirty="0"/>
          </a:p>
          <a:p>
            <a:pPr marL="342900" lvl="3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A banalização da vida alcançou o mundo virtual por meio das </a:t>
            </a:r>
            <a:r>
              <a:rPr lang="pt-BR" sz="2400" i="1" dirty="0" err="1"/>
              <a:t>fake</a:t>
            </a:r>
            <a:r>
              <a:rPr lang="pt-BR" sz="2400" i="1" dirty="0"/>
              <a:t> News</a:t>
            </a:r>
            <a:r>
              <a:rPr lang="pt-BR" sz="2400" dirty="0"/>
              <a:t>, dos perfis falsos, notícias caluniosas e cheias de ódio.</a:t>
            </a:r>
          </a:p>
          <a:p>
            <a:pPr lvl="3" algn="just"/>
            <a:endParaRPr lang="pt-BR" sz="700" dirty="0"/>
          </a:p>
          <a:p>
            <a:pPr marL="0" lvl="3" indent="0" algn="just">
              <a:spcBef>
                <a:spcPts val="0"/>
              </a:spcBef>
              <a:buNone/>
            </a:pPr>
            <a:endParaRPr lang="pt-BR" sz="2400" i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599313" y="6243638"/>
            <a:ext cx="1330220" cy="457200"/>
          </a:xfrm>
        </p:spPr>
        <p:txBody>
          <a:bodyPr/>
          <a:lstStyle/>
          <a:p>
            <a:pPr>
              <a:defRPr/>
            </a:pPr>
            <a:r>
              <a:rPr lang="pt-BR" altLang="pt-BR" sz="1800" dirty="0">
                <a:solidFill>
                  <a:srgbClr val="000000"/>
                </a:solidFill>
              </a:rPr>
              <a:t>Nº 49-51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985" y="2261489"/>
            <a:ext cx="4130548" cy="41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8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3CD98-90AD-4DB9-8C25-A6F19BAC5DDE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908363" y="980659"/>
            <a:ext cx="9021170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400" b="1" dirty="0">
                <a:latin typeface="Open Sans" panose="020B0606030504020204" pitchFamily="34" charset="0"/>
              </a:rPr>
              <a:t>Peregrinos, aprendemos nesta estrada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b="1" dirty="0">
                <a:latin typeface="Open Sans" panose="020B0606030504020204" pitchFamily="34" charset="0"/>
              </a:rPr>
              <a:t>o que o “bom samaritano” ensinou: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b="1" dirty="0">
                <a:latin typeface="Open Sans" panose="020B0606030504020204" pitchFamily="34" charset="0"/>
              </a:rPr>
              <a:t>Ao passar por uma vida ameaçada,</a:t>
            </a:r>
            <a:br>
              <a:rPr lang="pt-BR" sz="2400" dirty="0">
                <a:latin typeface="Open Sans" panose="020B0606030504020204" pitchFamily="34" charset="0"/>
              </a:rPr>
            </a:br>
            <a:r>
              <a:rPr lang="pt-BR" sz="2400" b="1" dirty="0">
                <a:latin typeface="Open Sans" panose="020B0606030504020204" pitchFamily="34" charset="0"/>
              </a:rPr>
              <a:t>Ele a viu, compadeceu e cuidou. (Cf. </a:t>
            </a:r>
            <a:r>
              <a:rPr lang="pt-BR" sz="2400" b="1" dirty="0" err="1">
                <a:latin typeface="Open Sans" panose="020B0606030504020204" pitchFamily="34" charset="0"/>
              </a:rPr>
              <a:t>Lc</a:t>
            </a:r>
            <a:r>
              <a:rPr lang="pt-BR" sz="2400" b="1" dirty="0">
                <a:latin typeface="Open Sans" panose="020B0606030504020204" pitchFamily="34" charset="0"/>
              </a:rPr>
              <a:t> 10,33-34)</a:t>
            </a:r>
          </a:p>
          <a:p>
            <a:endParaRPr lang="pt-BR" sz="2400" i="1" dirty="0"/>
          </a:p>
          <a:p>
            <a:r>
              <a:rPr lang="pt-BR" sz="2400" i="1" dirty="0"/>
              <a:t>3) Tua glória é o homem vivo, Deus da Vida; (Cf. Santo Irineu)</a:t>
            </a:r>
            <a:br>
              <a:rPr lang="pt-BR" sz="2400" dirty="0"/>
            </a:br>
            <a:r>
              <a:rPr lang="pt-BR" sz="2400" i="1" dirty="0"/>
              <a:t>ver felizes os teus filhos, tuas filhas;</a:t>
            </a:r>
            <a:br>
              <a:rPr lang="pt-BR" sz="2400" dirty="0"/>
            </a:br>
            <a:r>
              <a:rPr lang="pt-BR" sz="2400" i="1" dirty="0"/>
              <a:t>é a justiça para todos, sem medida; (Cf. </a:t>
            </a:r>
            <a:r>
              <a:rPr lang="pt-BR" sz="2400" i="1" dirty="0" err="1"/>
              <a:t>Am</a:t>
            </a:r>
            <a:r>
              <a:rPr lang="pt-BR" sz="2400" i="1" dirty="0"/>
              <a:t> 5,24)</a:t>
            </a:r>
            <a:br>
              <a:rPr lang="pt-BR" sz="2400" dirty="0"/>
            </a:br>
            <a:r>
              <a:rPr lang="pt-BR" sz="2400" i="1" dirty="0"/>
              <a:t>É formarmos, no amor, bela Família.</a:t>
            </a:r>
          </a:p>
          <a:p>
            <a:endParaRPr lang="pt-BR" sz="2400" dirty="0"/>
          </a:p>
          <a:p>
            <a:r>
              <a:rPr lang="pt-BR" sz="2400" i="1" dirty="0"/>
              <a:t>4) Mata a vida o vírus torpe da ganância,</a:t>
            </a:r>
            <a:br>
              <a:rPr lang="pt-BR" sz="2400" dirty="0"/>
            </a:br>
            <a:r>
              <a:rPr lang="pt-BR" sz="2400" i="1" dirty="0"/>
              <a:t>da violência, da mentira e da ambição.</a:t>
            </a:r>
            <a:br>
              <a:rPr lang="pt-BR" sz="2400" dirty="0"/>
            </a:br>
            <a:r>
              <a:rPr lang="pt-BR" sz="2400" i="1" dirty="0"/>
              <a:t>Mas também o preconceito, a intolerância.</a:t>
            </a:r>
            <a:br>
              <a:rPr lang="pt-BR" sz="2400" dirty="0"/>
            </a:br>
            <a:r>
              <a:rPr lang="pt-BR" sz="2400" i="1" dirty="0"/>
              <a:t>O caminho é a justiça e conversão. (Cf. 2Tm 2,22-26)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93935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4851" y="2923735"/>
            <a:ext cx="7173532" cy="2806056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</a:pPr>
            <a:r>
              <a:rPr lang="pt-BR" sz="2800" b="1" dirty="0">
                <a:solidFill>
                  <a:srgbClr val="FF0000"/>
                </a:solidFill>
              </a:rPr>
              <a:t>Meios de comunicação e redes sociais</a:t>
            </a:r>
          </a:p>
          <a:p>
            <a:pPr marL="0" lvl="2" indent="0" algn="ctr">
              <a:spcBef>
                <a:spcPts val="0"/>
              </a:spcBef>
              <a:buNone/>
            </a:pPr>
            <a:endParaRPr lang="pt-BR" sz="2800" b="1" dirty="0">
              <a:solidFill>
                <a:srgbClr val="FF0000"/>
              </a:solidFill>
            </a:endParaRPr>
          </a:p>
          <a:p>
            <a:pPr lvl="2" algn="just">
              <a:buFont typeface="+mj-lt"/>
              <a:buAutoNum type="arabicPeriod" startAt="11"/>
            </a:pPr>
            <a:endParaRPr lang="pt-BR" sz="700" dirty="0">
              <a:solidFill>
                <a:srgbClr val="FF0000"/>
              </a:solidFill>
            </a:endParaRPr>
          </a:p>
          <a:p>
            <a:pPr marL="342900" lvl="3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Às vezes, pretendendo defender outros mandamentos, ignora-se sem piedade o oitavo: “não levantar falsos testemunhos” e destrói-se sem piedade a imagem alheia.</a:t>
            </a:r>
          </a:p>
          <a:p>
            <a:pPr lvl="3" algn="just"/>
            <a:endParaRPr lang="pt-BR" sz="7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599313" y="6243638"/>
            <a:ext cx="1330220" cy="457200"/>
          </a:xfrm>
        </p:spPr>
        <p:txBody>
          <a:bodyPr/>
          <a:lstStyle/>
          <a:p>
            <a:pPr>
              <a:defRPr/>
            </a:pPr>
            <a:r>
              <a:rPr lang="pt-BR" altLang="pt-BR" sz="1800" dirty="0">
                <a:solidFill>
                  <a:srgbClr val="000000"/>
                </a:solidFill>
              </a:rPr>
              <a:t>Nº 49-51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985" y="2261489"/>
            <a:ext cx="4130548" cy="41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79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80304" y="2541869"/>
            <a:ext cx="77677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O individualismo marca de tal maneira as relações, que a vida corre o risco de ser vista não mais como Dom de Compromisso, mas como um peso ou como algo de que a pessoa possa dispor a seu bel </a:t>
            </a:r>
            <a:r>
              <a:rPr lang="pt-BR" sz="2400" dirty="0" err="1">
                <a:solidFill>
                  <a:srgbClr val="000000"/>
                </a:solidFill>
              </a:rPr>
              <a:t>prazel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Ignoram-se os direitos humanos, abrindo brecha para a intolerância política, religiosa e cultural, raiz de fundamentalismos, de preconceitos e de discriminações.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798" y="2163652"/>
            <a:ext cx="4115202" cy="41727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702956" y="6488668"/>
            <a:ext cx="86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Nº 52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768958" y="1927946"/>
            <a:ext cx="368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INDIVIDUALISMO</a:t>
            </a:r>
          </a:p>
        </p:txBody>
      </p:sp>
    </p:spTree>
    <p:extLst>
      <p:ext uri="{BB962C8B-B14F-4D97-AF65-F5344CB8AC3E}">
        <p14:creationId xmlns:p14="http://schemas.microsoft.com/office/powerpoint/2010/main" val="297070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5155" y="1886332"/>
            <a:ext cx="11327107" cy="4814506"/>
          </a:xfrm>
        </p:spPr>
        <p:txBody>
          <a:bodyPr/>
          <a:lstStyle/>
          <a:p>
            <a:pPr marL="0" lvl="2" indent="0" algn="ctr">
              <a:buNone/>
            </a:pPr>
            <a:r>
              <a:rPr lang="pt-BR" sz="2800" b="1" dirty="0">
                <a:solidFill>
                  <a:srgbClr val="FF0000"/>
                </a:solidFill>
              </a:rPr>
              <a:t>Ineficiência e omissão do Estado</a:t>
            </a:r>
          </a:p>
          <a:p>
            <a:pPr marL="0" lvl="2" indent="0" algn="just">
              <a:buNone/>
            </a:pPr>
            <a:endParaRPr lang="pt-BR" sz="2000" dirty="0">
              <a:solidFill>
                <a:srgbClr val="FF0000"/>
              </a:solidFill>
            </a:endParaRPr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pt-BR" sz="2000" dirty="0"/>
              <a:t>Aumenta a importância do Estado como guardião da vida, Estado este mais voltado para o aspecto econômico.</a:t>
            </a:r>
          </a:p>
          <a:p>
            <a:pPr marL="0" lvl="2" indent="0" algn="just">
              <a:buNone/>
            </a:pPr>
            <a:endParaRPr lang="pt-BR" sz="2000" dirty="0"/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pt-BR" sz="2000" dirty="0"/>
              <a:t>O Estado tem indispensavelmente uma função social e esta função tem que ser cumprida hoje, com efetivo equilíbrio entre o econômico e o social, por meio de políticas públicas.</a:t>
            </a:r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endParaRPr lang="pt-BR" sz="2000" dirty="0"/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pt-BR" sz="2000" dirty="0"/>
              <a:t>A omissão do Estado o equipara àqueles que promovem a morte como nos casos de guerra.</a:t>
            </a:r>
            <a:br>
              <a:rPr lang="pt-BR" sz="2000" dirty="0"/>
            </a:br>
            <a:endParaRPr lang="pt-BR" sz="2000" dirty="0"/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pt-BR" sz="2000" dirty="0"/>
              <a:t>A incapacidade do Estado em frear a violência contribui para a banalização do mal, e favorece grupos de extermínio e poderes paralelos.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 55-57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6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579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2866" y="1991173"/>
            <a:ext cx="6861123" cy="4427536"/>
          </a:xfrm>
        </p:spPr>
        <p:txBody>
          <a:bodyPr/>
          <a:lstStyle/>
          <a:p>
            <a:pPr marL="0" lvl="1" indent="0" algn="just">
              <a:buNone/>
            </a:pPr>
            <a:r>
              <a:rPr lang="pt-BR" sz="2400" b="1" dirty="0"/>
              <a:t>1.1.2. O olhar que destrói a natureza</a:t>
            </a:r>
          </a:p>
          <a:p>
            <a:pPr marL="0" lvl="1" indent="0" algn="just">
              <a:buNone/>
            </a:pPr>
            <a:endParaRPr lang="pt-BR" sz="2400" b="1" dirty="0"/>
          </a:p>
          <a:p>
            <a:pPr marL="285750" lvl="2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Articulada ao desrespeito ao ser humano, encontra-se a agressão à natureza.</a:t>
            </a:r>
          </a:p>
          <a:p>
            <a:pPr marL="285750" lvl="2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Quando falamos de meio ambiente, fazemos referência também a uma particular relação: a relação entre a natureza e a sociedade que a habita. </a:t>
            </a:r>
          </a:p>
          <a:p>
            <a:pPr marL="285750" lvl="2" indent="-285750" algn="just">
              <a:buFont typeface="Wingdings" panose="05000000000000000000" pitchFamily="2" charset="2"/>
              <a:buChar char="Ø"/>
            </a:pPr>
            <a:r>
              <a:rPr lang="pt-BR" sz="2400" dirty="0"/>
              <a:t>Isto impede-nos de considerar a natureza como algo separado de nós ou como uma mera moldura da vida. (LS, 139)</a:t>
            </a:r>
          </a:p>
          <a:p>
            <a:pPr marL="285750" lvl="2" indent="-285750" algn="just">
              <a:buFont typeface="Wingdings" panose="05000000000000000000" pitchFamily="2" charset="2"/>
              <a:buChar char="Ø"/>
            </a:pPr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143659" y="6243638"/>
            <a:ext cx="1034006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59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6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989" y="1976451"/>
            <a:ext cx="4748011" cy="48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9953" y="3027639"/>
            <a:ext cx="5594580" cy="2497398"/>
          </a:xfrm>
        </p:spPr>
        <p:txBody>
          <a:bodyPr/>
          <a:lstStyle/>
          <a:p>
            <a:pPr marL="457200" lvl="2" algn="just">
              <a:buFont typeface="Wingdings" panose="05000000000000000000" pitchFamily="2" charset="2"/>
              <a:buChar char="Ø"/>
            </a:pPr>
            <a:r>
              <a:rPr lang="pt-BR" sz="2800" dirty="0"/>
              <a:t>O </a:t>
            </a:r>
            <a:r>
              <a:rPr lang="pt-BR" sz="2800" b="1" dirty="0">
                <a:solidFill>
                  <a:srgbClr val="FF0000"/>
                </a:solidFill>
              </a:rPr>
              <a:t>domínio da economia</a:t>
            </a:r>
            <a:r>
              <a:rPr lang="pt-BR" sz="2800" dirty="0"/>
              <a:t> que retira o olhar da </a:t>
            </a:r>
            <a:r>
              <a:rPr lang="pt-BR" sz="2800" b="1" dirty="0"/>
              <a:t>pessoa como centro</a:t>
            </a:r>
            <a:r>
              <a:rPr lang="pt-BR" sz="2800" dirty="0"/>
              <a:t>, é o motor da </a:t>
            </a:r>
            <a:r>
              <a:rPr lang="pt-BR" sz="2800" b="1" dirty="0"/>
              <a:t>desigualdade social </a:t>
            </a:r>
            <a:r>
              <a:rPr lang="pt-BR" sz="2800" dirty="0"/>
              <a:t>que agride a vida do ser humano e do planeta.</a:t>
            </a:r>
          </a:p>
          <a:p>
            <a:pPr lvl="2" algn="just">
              <a:buAutoNum type="arabicPeriod" startAt="4"/>
            </a:pPr>
            <a:endParaRPr lang="pt-BR" sz="2800" dirty="0"/>
          </a:p>
          <a:p>
            <a:pPr marL="914413" lvl="2" indent="0" algn="just">
              <a:buNone/>
            </a:pPr>
            <a:br>
              <a:rPr lang="pt-BR" sz="2800" i="1" dirty="0">
                <a:solidFill>
                  <a:schemeClr val="tx2"/>
                </a:solidFill>
              </a:rPr>
            </a:br>
            <a:br>
              <a:rPr lang="pt-BR" sz="2800" dirty="0"/>
            </a:br>
            <a:endParaRPr lang="pt-BR" sz="2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165983" y="6243638"/>
            <a:ext cx="763550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61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533" y="2166938"/>
            <a:ext cx="5715000" cy="40767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67217" y="2124372"/>
            <a:ext cx="3700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O olhar que destrói a natureza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7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35007" y="2990885"/>
            <a:ext cx="7217320" cy="2664390"/>
          </a:xfrm>
        </p:spPr>
        <p:txBody>
          <a:bodyPr/>
          <a:lstStyle/>
          <a:p>
            <a:pPr marL="457200" lvl="2" algn="just">
              <a:buFont typeface="Wingdings" panose="05000000000000000000" pitchFamily="2" charset="2"/>
              <a:buChar char="Ø"/>
            </a:pPr>
            <a:r>
              <a:rPr lang="pt-BR" sz="2800" dirty="0"/>
              <a:t>Da mesma forma, afrontam a vida ambiental e humana, o agronegócio e as monoculturas não sustentáveis, com o uso, agora, quase indiscriminado, de agrotóxicos, eufemisticamente chamados de “defensores agrícolas”.</a:t>
            </a:r>
          </a:p>
          <a:p>
            <a:pPr marL="914413" lvl="2" indent="0" algn="just">
              <a:buNone/>
            </a:pPr>
            <a:br>
              <a:rPr lang="pt-BR" sz="2800" i="1" dirty="0">
                <a:solidFill>
                  <a:schemeClr val="tx2"/>
                </a:solidFill>
              </a:rPr>
            </a:br>
            <a:br>
              <a:rPr lang="pt-BR" sz="2800" dirty="0"/>
            </a:br>
            <a:endParaRPr lang="pt-BR" sz="2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5BF8A-0202-44FA-9885-AD64A3C26D6D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539" y="1788160"/>
            <a:ext cx="2867723" cy="506984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693641" y="2167843"/>
            <a:ext cx="3700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O olhar que destrói a natureza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03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657" y="1881187"/>
            <a:ext cx="7626009" cy="497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42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8904" y="2291360"/>
            <a:ext cx="6067806" cy="3952278"/>
          </a:xfrm>
        </p:spPr>
        <p:txBody>
          <a:bodyPr/>
          <a:lstStyle/>
          <a:p>
            <a:pPr marL="0" lvl="1" indent="0" algn="ctr">
              <a:buNone/>
            </a:pPr>
            <a:r>
              <a:rPr lang="pt-BR" sz="2200" b="1" dirty="0"/>
              <a:t>1.1.3. O olhar da indiferença exclui a vida</a:t>
            </a:r>
          </a:p>
          <a:p>
            <a:pPr lvl="1" algn="just">
              <a:buFont typeface="+mj-lt"/>
              <a:buAutoNum type="alphaLcParenR" startAt="3"/>
            </a:pPr>
            <a:endParaRPr lang="pt-BR" sz="2400" dirty="0"/>
          </a:p>
          <a:p>
            <a:pPr marL="457200" lvl="2" algn="just">
              <a:buFont typeface="Wingdings" panose="05000000000000000000" pitchFamily="2" charset="2"/>
              <a:buChar char="Ø"/>
            </a:pPr>
            <a:r>
              <a:rPr lang="pt-BR" sz="2400" dirty="0"/>
              <a:t>A vida é agredida porque o </a:t>
            </a:r>
            <a:r>
              <a:rPr lang="pt-BR" sz="2400" b="1" dirty="0">
                <a:solidFill>
                  <a:srgbClr val="FF0000"/>
                </a:solidFill>
              </a:rPr>
              <a:t>lucro está acima da pessoa humana</a:t>
            </a:r>
            <a:r>
              <a:rPr lang="pt-BR" sz="2400" dirty="0"/>
              <a:t>, o mercado é ídolo que seduz para o consumismo, e atropela os pobres, sem constrangimento, impondo a indiferença e a “cultura” da invisibilidade e do descartável.</a:t>
            </a:r>
          </a:p>
          <a:p>
            <a:pPr marL="0" lvl="2" indent="0" algn="ctr">
              <a:buNone/>
            </a:pPr>
            <a:r>
              <a:rPr lang="pt-BR" sz="2400" dirty="0"/>
              <a:t>(EG, 52-62)</a:t>
            </a:r>
          </a:p>
          <a:p>
            <a:pPr lvl="1" algn="just">
              <a:buAutoNum type="arabicPeriod" startAt="10"/>
            </a:pPr>
            <a:endParaRPr lang="pt-BR" sz="2400" dirty="0"/>
          </a:p>
          <a:p>
            <a:pPr marL="914413" lvl="2" indent="0" algn="just">
              <a:buNone/>
            </a:pPr>
            <a:br>
              <a:rPr lang="pt-BR" sz="2400" i="1" dirty="0">
                <a:solidFill>
                  <a:schemeClr val="tx2"/>
                </a:solidFill>
              </a:rPr>
            </a:br>
            <a:br>
              <a:rPr lang="pt-BR" sz="2400" dirty="0"/>
            </a:br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67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5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C0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213" y="3264060"/>
            <a:ext cx="5691787" cy="26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5BF8A-0202-44FA-9885-AD64A3C26D6D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2125" y="3096702"/>
            <a:ext cx="62848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</a:rPr>
              <a:t>Em uma sociedade profundamente marcada pelos traços de Caim, Deus novamente nos pergunta “Onde está (...) teu irmão? (</a:t>
            </a:r>
            <a:r>
              <a:rPr lang="pt-BR" sz="2800" dirty="0" err="1">
                <a:solidFill>
                  <a:srgbClr val="000000"/>
                </a:solidFill>
              </a:rPr>
              <a:t>Gn</a:t>
            </a:r>
            <a:r>
              <a:rPr lang="pt-BR" sz="2800" dirty="0">
                <a:solidFill>
                  <a:srgbClr val="000000"/>
                </a:solidFill>
              </a:rPr>
              <a:t> 4,9)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015" y="1853271"/>
            <a:ext cx="5494986" cy="52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01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71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56823" y="2498500"/>
            <a:ext cx="61045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>
                <a:solidFill>
                  <a:srgbClr val="000000"/>
                </a:solidFill>
              </a:rPr>
              <a:t>A Campanha da Fraternidade deseja fermentar uma cultura de cuidado, da responsabilidade, da memória e da proximidade, estabelecendo uma aliança contra todo tipo de indiferença e ódio.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99" y="1796812"/>
            <a:ext cx="3576034" cy="50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9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510540"/>
            <a:ext cx="12100560" cy="583692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9389660" y="5663821"/>
            <a:ext cx="2429301" cy="683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5218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075831" y="6243638"/>
            <a:ext cx="853702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71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85612" y="3103809"/>
            <a:ext cx="68773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00"/>
                </a:solidFill>
              </a:rPr>
              <a:t>Estaremos marcados para conviver com a indiferença e o ódio?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00"/>
                </a:solidFill>
              </a:rPr>
              <a:t>Ou seremos capazes de encontrar caminhos de superação?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930" y="2528355"/>
            <a:ext cx="4568112" cy="33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42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6" y="0"/>
            <a:ext cx="9337964" cy="68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74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462655" cy="688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737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5160" y="2512918"/>
            <a:ext cx="9934761" cy="3462879"/>
          </a:xfrm>
        </p:spPr>
        <p:txBody>
          <a:bodyPr/>
          <a:lstStyle/>
          <a:p>
            <a:pPr marL="0" lvl="1" indent="0" algn="just">
              <a:buNone/>
            </a:pPr>
            <a:r>
              <a:rPr lang="pt-BR" sz="2400" b="1" dirty="0"/>
              <a:t>1.1.4. O olhar da solidariedade social</a:t>
            </a:r>
          </a:p>
          <a:p>
            <a:pPr marL="457207" lvl="1" indent="0" algn="just">
              <a:buNone/>
            </a:pPr>
            <a:endParaRPr lang="pt-BR" sz="2400" b="1" dirty="0"/>
          </a:p>
          <a:p>
            <a:pPr marL="0" lvl="2" indent="0" algn="just">
              <a:lnSpc>
                <a:spcPct val="150000"/>
              </a:lnSpc>
              <a:buNone/>
            </a:pPr>
            <a:r>
              <a:rPr lang="pt-BR" sz="2400" dirty="0"/>
              <a:t>Não podemos esquecer o testemunho de quem defende a vida atuando em diversas entidades, nos Conselhos de Direitos, </a:t>
            </a:r>
            <a:r>
              <a:rPr lang="pt-BR" sz="2400" dirty="0" err="1"/>
              <a:t>Ong’s</a:t>
            </a:r>
            <a:r>
              <a:rPr lang="pt-BR" sz="2400" dirty="0"/>
              <a:t>, nos Movimentos Sociais e Populares, nos Sindicatos, as Associações de Bairros e em muitas outras organizações comprometidas com a vida.</a:t>
            </a:r>
            <a:br>
              <a:rPr lang="pt-BR" sz="2400" dirty="0"/>
            </a:br>
            <a:endParaRPr lang="pt-BR" sz="2400" dirty="0"/>
          </a:p>
          <a:p>
            <a:pPr marL="914413" lvl="2" indent="0" algn="just">
              <a:buNone/>
            </a:pPr>
            <a:br>
              <a:rPr lang="pt-BR" sz="2400" i="1" dirty="0">
                <a:solidFill>
                  <a:schemeClr val="tx2"/>
                </a:solidFill>
              </a:rPr>
            </a:br>
            <a:br>
              <a:rPr lang="pt-BR" sz="2400" dirty="0"/>
            </a:br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101589" y="6243638"/>
            <a:ext cx="827944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72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880" y="2225035"/>
            <a:ext cx="8788542" cy="447580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2400" dirty="0"/>
              <a:t>“ENSINAR A AMAR” É PRATICAR O NOVO HUMANISMO</a:t>
            </a:r>
          </a:p>
          <a:p>
            <a:pPr marL="0" indent="0" algn="ctr">
              <a:lnSpc>
                <a:spcPct val="150000"/>
              </a:lnSpc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“A única arma para melhorar o Planeta é a Educação com ética.</a:t>
            </a:r>
          </a:p>
          <a:p>
            <a:pPr marL="0" indent="0" algn="ctr">
              <a:buNone/>
            </a:pPr>
            <a:r>
              <a:rPr lang="pt-BR" sz="2400" dirty="0"/>
              <a:t>Ninguém nasce odiando outra pessoa pela cor da pele, </a:t>
            </a:r>
          </a:p>
          <a:p>
            <a:pPr marL="0" indent="0" algn="ctr">
              <a:buNone/>
            </a:pPr>
            <a:r>
              <a:rPr lang="pt-BR" sz="2400" dirty="0"/>
              <a:t>por sua origem, ou ainda por sua religião.</a:t>
            </a:r>
          </a:p>
          <a:p>
            <a:pPr marL="0" indent="0" algn="ctr">
              <a:buNone/>
            </a:pPr>
            <a:r>
              <a:rPr lang="pt-BR" sz="2400" dirty="0"/>
              <a:t>Para odiar, as pessoas precisam aprender,</a:t>
            </a:r>
          </a:p>
          <a:p>
            <a:pPr marL="0" indent="0" algn="ctr">
              <a:buNone/>
            </a:pPr>
            <a:r>
              <a:rPr lang="pt-BR" sz="2400" dirty="0"/>
              <a:t>e se podem aprender a odiar,</a:t>
            </a:r>
          </a:p>
          <a:p>
            <a:pPr marL="0" indent="0" algn="ctr">
              <a:buNone/>
            </a:pPr>
            <a:r>
              <a:rPr lang="pt-BR" sz="2400" dirty="0"/>
              <a:t>podem ser ensinadas a amar” (Nelson Mandela).</a:t>
            </a:r>
          </a:p>
          <a:p>
            <a:pPr marL="0" indent="0" algn="ctr">
              <a:buNone/>
            </a:pPr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5BF8A-0202-44FA-9885-AD64A3C26D6D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6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98" y="3839782"/>
            <a:ext cx="3378602" cy="301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08" y="2103279"/>
            <a:ext cx="4075736" cy="382100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06594" y="6206474"/>
            <a:ext cx="212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</a:rPr>
              <a:t>1889 - 1985</a:t>
            </a:r>
          </a:p>
        </p:txBody>
      </p:sp>
    </p:spTree>
    <p:extLst>
      <p:ext uri="{BB962C8B-B14F-4D97-AF65-F5344CB8AC3E}">
        <p14:creationId xmlns:p14="http://schemas.microsoft.com/office/powerpoint/2010/main" val="5501737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6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b="1" i="1" kern="0" dirty="0">
                <a:solidFill>
                  <a:srgbClr val="FF000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970864" y="2910626"/>
            <a:ext cx="7379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rgbClr val="FF0000"/>
                </a:solidFill>
              </a:rPr>
              <a:t>Fim do “VER”</a:t>
            </a:r>
          </a:p>
        </p:txBody>
      </p:sp>
    </p:spTree>
    <p:extLst>
      <p:ext uri="{BB962C8B-B14F-4D97-AF65-F5344CB8AC3E}">
        <p14:creationId xmlns:p14="http://schemas.microsoft.com/office/powerpoint/2010/main" val="1310730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510540"/>
            <a:ext cx="12100560" cy="583692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9362364" y="5663821"/>
            <a:ext cx="2524836" cy="683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8625385" y="5445457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8124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637684" y="2374126"/>
            <a:ext cx="776429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82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i="1" kern="0" dirty="0">
                <a:solidFill>
                  <a:srgbClr val="333399"/>
                </a:solidFill>
              </a:rPr>
              <a:t>Viu, </a:t>
            </a:r>
            <a:r>
              <a:rPr lang="pt-BR" sz="2800" b="1" i="1" kern="0" dirty="0">
                <a:solidFill>
                  <a:srgbClr val="FF0000"/>
                </a:solidFill>
              </a:rPr>
              <a:t>sentiu compaixão </a:t>
            </a:r>
            <a:r>
              <a:rPr lang="pt-BR" sz="2800" i="1" kern="0" dirty="0">
                <a:solidFill>
                  <a:srgbClr val="333399"/>
                </a:solidFill>
              </a:rPr>
              <a:t>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72590" y="1893626"/>
            <a:ext cx="4176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kern="0" dirty="0">
                <a:solidFill>
                  <a:srgbClr val="FF0000"/>
                </a:solidFill>
              </a:rPr>
              <a:t>II PARTE (JULGAR)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00317" y="2426044"/>
            <a:ext cx="10807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0000"/>
                </a:solidFill>
              </a:rPr>
              <a:t>2. Compaixão de Jesus – romper com a indiferença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8" y="3190312"/>
            <a:ext cx="4907191" cy="365073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473398" y="3631843"/>
            <a:ext cx="16613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dirty="0">
                <a:solidFill>
                  <a:srgbClr val="000000"/>
                </a:solidFill>
              </a:rPr>
              <a:t>x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774" y="3190312"/>
            <a:ext cx="5298226" cy="36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030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 Nº 82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3266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i="1" kern="0" dirty="0">
                <a:solidFill>
                  <a:srgbClr val="333399"/>
                </a:solidFill>
              </a:rPr>
              <a:t>Viu, </a:t>
            </a:r>
            <a:r>
              <a:rPr lang="pt-BR" sz="2800" b="1" i="1" kern="0" dirty="0">
                <a:solidFill>
                  <a:srgbClr val="FF0000"/>
                </a:solidFill>
              </a:rPr>
              <a:t>sentiu compaixão </a:t>
            </a:r>
            <a:r>
              <a:rPr lang="pt-BR" sz="2800" i="1" kern="0" dirty="0">
                <a:solidFill>
                  <a:srgbClr val="333399"/>
                </a:solidFill>
              </a:rPr>
              <a:t>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1078"/>
            <a:ext cx="6122171" cy="485692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440557" y="2146852"/>
            <a:ext cx="50755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Na parábola do Bom Samaritano, o olhar que Jesus nos ensinou é o olhar daquele que se compromete com o outro.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Um olhar interessado, não em si mesmo, mas no bem do próximo, seja ele quem for...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Se faz próximo do necessitado.</a:t>
            </a:r>
          </a:p>
        </p:txBody>
      </p:sp>
    </p:spTree>
    <p:extLst>
      <p:ext uri="{BB962C8B-B14F-4D97-AF65-F5344CB8AC3E}">
        <p14:creationId xmlns:p14="http://schemas.microsoft.com/office/powerpoint/2010/main" val="3357729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11276" y="5078694"/>
            <a:ext cx="2831408" cy="13268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600" dirty="0"/>
              <a:t>    </a:t>
            </a:r>
            <a:r>
              <a:rPr lang="pt-BR" sz="3200" b="1" dirty="0">
                <a:solidFill>
                  <a:srgbClr val="FF0000"/>
                </a:solidFill>
              </a:rPr>
              <a:t>1974</a:t>
            </a:r>
            <a:r>
              <a:rPr lang="pt-BR" sz="2600" dirty="0"/>
              <a:t> </a:t>
            </a:r>
            <a:r>
              <a:rPr lang="pt-BR" sz="2600" b="1" dirty="0"/>
              <a:t>“ONDE ESTÁ O TEU IRMÃO?”</a:t>
            </a:r>
            <a:endParaRPr lang="pt-BR" sz="26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92886" y="-226317"/>
            <a:ext cx="10506126" cy="1118612"/>
          </a:xfrm>
        </p:spPr>
        <p:txBody>
          <a:bodyPr>
            <a:normAutofit fontScale="90000"/>
          </a:bodyPr>
          <a:lstStyle/>
          <a:p>
            <a:pPr algn="r"/>
            <a:br>
              <a:rPr lang="pt-BR" dirty="0"/>
            </a:br>
            <a:r>
              <a:rPr lang="pt-BR" sz="4000" b="1" dirty="0">
                <a:solidFill>
                  <a:srgbClr val="002060"/>
                </a:solidFill>
                <a:latin typeface="+mn-lt"/>
              </a:rPr>
              <a:t>Igreja e Defesa da vida</a:t>
            </a:r>
            <a:r>
              <a:rPr lang="pt-BR" sz="2000" b="1" dirty="0">
                <a:solidFill>
                  <a:srgbClr val="002060"/>
                </a:solidFill>
                <a:latin typeface="+mn-lt"/>
              </a:rPr>
              <a:t> </a:t>
            </a:r>
            <a:endParaRPr lang="pt-B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34" y="43942"/>
            <a:ext cx="1181819" cy="11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campanha da fraternidade 1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97" y="995324"/>
            <a:ext cx="2864575" cy="41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m para campanha da fraternidade 19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98" y="971777"/>
            <a:ext cx="2711554" cy="41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6850224" y="4999917"/>
            <a:ext cx="2891062" cy="185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+mj-lt"/>
              <a:buAutoNum type="arabicParenR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7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+mj-lt"/>
              <a:buAutoNum type="alphaLcParenR"/>
              <a:defRPr sz="2000">
                <a:solidFill>
                  <a:schemeClr val="tx1"/>
                </a:solidFill>
                <a:latin typeface="+mn-lt"/>
              </a:defRPr>
            </a:lvl2pPr>
            <a:lvl3pPr marL="1371613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+mj-lt"/>
              <a:buAutoNum type="arabicPeriod"/>
              <a:defRPr sz="1800">
                <a:solidFill>
                  <a:schemeClr val="tx1"/>
                </a:solidFill>
                <a:latin typeface="+mn-lt"/>
              </a:defRPr>
            </a:lvl3pPr>
            <a:lvl4pPr marL="1600223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29" indent="-22860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"/>
              <a:defRPr sz="1800">
                <a:solidFill>
                  <a:schemeClr val="tx1"/>
                </a:solidFill>
                <a:latin typeface="+mn-lt"/>
              </a:defRPr>
            </a:lvl5pPr>
            <a:lvl6pPr marL="2514636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42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49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55" indent="-22860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 typeface="+mj-lt"/>
              <a:buNone/>
            </a:pPr>
            <a:r>
              <a:rPr lang="pt-BR" sz="2600" b="1" kern="0" dirty="0">
                <a:solidFill>
                  <a:srgbClr val="FF0000"/>
                </a:solidFill>
              </a:rPr>
              <a:t>       </a:t>
            </a:r>
            <a:r>
              <a:rPr lang="pt-BR" sz="3200" b="1" kern="0" dirty="0">
                <a:solidFill>
                  <a:srgbClr val="FF0000"/>
                </a:solidFill>
              </a:rPr>
              <a:t> 1984</a:t>
            </a:r>
            <a:r>
              <a:rPr lang="pt-BR" sz="3200" kern="0" dirty="0"/>
              <a:t> </a:t>
            </a:r>
          </a:p>
          <a:p>
            <a:pPr marL="0" indent="0" algn="ctr">
              <a:buFont typeface="+mj-lt"/>
              <a:buNone/>
            </a:pPr>
            <a:r>
              <a:rPr lang="pt-BR" sz="2600" b="1" kern="0" dirty="0"/>
              <a:t>“PARA QUE TODOS TENHAM VIDA.”  </a:t>
            </a:r>
          </a:p>
          <a:p>
            <a:pPr marL="0" indent="0" algn="just">
              <a:buFont typeface="+mj-lt"/>
              <a:buNone/>
            </a:pPr>
            <a:endParaRPr lang="pt-BR" sz="2600" b="1" kern="0" dirty="0"/>
          </a:p>
          <a:p>
            <a:pPr marL="0" indent="0" algn="just">
              <a:buFont typeface="+mj-lt"/>
              <a:buNone/>
            </a:pPr>
            <a:r>
              <a:rPr lang="pt-BR" sz="2600" kern="0" dirty="0"/>
              <a:t>. </a:t>
            </a:r>
            <a:endParaRPr lang="pt-BR" sz="2600" kern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717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83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53803"/>
            <a:ext cx="6200939" cy="460419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i="1" kern="0" dirty="0">
                <a:solidFill>
                  <a:srgbClr val="333399"/>
                </a:solidFill>
              </a:rPr>
              <a:t>Viu, </a:t>
            </a:r>
            <a:r>
              <a:rPr lang="pt-BR" sz="2800" b="1" i="1" kern="0" dirty="0">
                <a:solidFill>
                  <a:srgbClr val="FF0000"/>
                </a:solidFill>
              </a:rPr>
              <a:t>sentiu compaixão </a:t>
            </a:r>
            <a:r>
              <a:rPr lang="pt-BR" sz="2800" i="1" kern="0" dirty="0">
                <a:solidFill>
                  <a:srgbClr val="333399"/>
                </a:solidFill>
              </a:rPr>
              <a:t>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200938" y="3032407"/>
            <a:ext cx="54673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Um olhar compassivo que reconhece a dignidade de cada um e procura resgatar a imagem e semelhança no rosto de homens e mulheres desfigurados pelo pecado. (</a:t>
            </a:r>
            <a:r>
              <a:rPr lang="pt-BR" sz="2400" dirty="0" err="1">
                <a:solidFill>
                  <a:srgbClr val="000000"/>
                </a:solidFill>
              </a:rPr>
              <a:t>Gn</a:t>
            </a:r>
            <a:r>
              <a:rPr lang="pt-BR" sz="2400" dirty="0">
                <a:solidFill>
                  <a:srgbClr val="000000"/>
                </a:solidFill>
              </a:rPr>
              <a:t> 1,26)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Nesta Quaresma somos convocados a exercitar esse olhar de Jesus.</a:t>
            </a:r>
          </a:p>
        </p:txBody>
      </p:sp>
    </p:spTree>
    <p:extLst>
      <p:ext uri="{BB962C8B-B14F-4D97-AF65-F5344CB8AC3E}">
        <p14:creationId xmlns:p14="http://schemas.microsoft.com/office/powerpoint/2010/main" val="31461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3CD98-90AD-4DB9-8C25-A6F19BAC5DDE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209" y="0"/>
            <a:ext cx="2870791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287887" y="502275"/>
            <a:ext cx="8033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solidFill>
                  <a:srgbClr val="000000"/>
                </a:solidFill>
              </a:rPr>
              <a:t>Do alto do madeiro, </a:t>
            </a:r>
            <a:r>
              <a:rPr lang="pt-BR" sz="3600" b="1" dirty="0">
                <a:solidFill>
                  <a:srgbClr val="FF0000"/>
                </a:solidFill>
              </a:rPr>
              <a:t>viu</a:t>
            </a:r>
            <a:r>
              <a:rPr lang="pt-BR" sz="3600" b="1" dirty="0">
                <a:solidFill>
                  <a:srgbClr val="000000"/>
                </a:solidFill>
              </a:rPr>
              <a:t> e perdoou todos os pecados ... </a:t>
            </a:r>
            <a:r>
              <a:rPr lang="pt-BR" sz="2000" b="1" dirty="0" err="1">
                <a:solidFill>
                  <a:srgbClr val="000000"/>
                </a:solidFill>
              </a:rPr>
              <a:t>Lc</a:t>
            </a:r>
            <a:r>
              <a:rPr lang="pt-BR" sz="2000" b="1" dirty="0">
                <a:solidFill>
                  <a:srgbClr val="000000"/>
                </a:solidFill>
              </a:rPr>
              <a:t> 23,34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46975" y="2550017"/>
            <a:ext cx="8139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Esse novo olhar precisa gerar e promover a vida, defende-la e dela cuidar desde a fecundação até a plenitude.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O </a:t>
            </a:r>
            <a:r>
              <a:rPr lang="pt-BR" sz="2400" b="1" dirty="0">
                <a:solidFill>
                  <a:srgbClr val="000000"/>
                </a:solidFill>
              </a:rPr>
              <a:t>Espirito Santo </a:t>
            </a:r>
            <a:r>
              <a:rPr lang="pt-BR" sz="2400" dirty="0">
                <a:solidFill>
                  <a:srgbClr val="000000"/>
                </a:solidFill>
              </a:rPr>
              <a:t>é o auxílio que garante a continuidade do </a:t>
            </a:r>
            <a:r>
              <a:rPr lang="pt-BR" sz="2400" b="1" dirty="0">
                <a:solidFill>
                  <a:srgbClr val="FF0000"/>
                </a:solidFill>
              </a:rPr>
              <a:t>olhar de Cristo no nosso olhar </a:t>
            </a:r>
            <a:r>
              <a:rPr lang="pt-BR" sz="2400" dirty="0">
                <a:solidFill>
                  <a:srgbClr val="000000"/>
                </a:solidFill>
              </a:rPr>
              <a:t>e nos impulsiona a ver a dignidade humana e de toda a obra da criação conforme o beneplácito de Deus.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3886" y="6102906"/>
            <a:ext cx="118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Nº 84</a:t>
            </a:r>
          </a:p>
        </p:txBody>
      </p:sp>
    </p:spTree>
    <p:extLst>
      <p:ext uri="{BB962C8B-B14F-4D97-AF65-F5344CB8AC3E}">
        <p14:creationId xmlns:p14="http://schemas.microsoft.com/office/powerpoint/2010/main" val="14213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84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i="1" kern="0" dirty="0">
                <a:solidFill>
                  <a:srgbClr val="333399"/>
                </a:solidFill>
              </a:rPr>
              <a:t>Viu, </a:t>
            </a:r>
            <a:r>
              <a:rPr lang="pt-BR" sz="2800" b="1" i="1" kern="0" dirty="0">
                <a:solidFill>
                  <a:srgbClr val="FF0000"/>
                </a:solidFill>
              </a:rPr>
              <a:t>sentiu compaixão </a:t>
            </a:r>
            <a:r>
              <a:rPr lang="pt-BR" sz="2800" i="1" kern="0" dirty="0">
                <a:solidFill>
                  <a:srgbClr val="333399"/>
                </a:solidFill>
              </a:rPr>
              <a:t>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08336" y="3194054"/>
            <a:ext cx="5795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Ainda que vejamos ameaças à vida, existem também muitos olhares de compaixão, ternura, amor, solidariedade, carinho: olhares de fraternidade.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755" y="2540609"/>
            <a:ext cx="47910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914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i="1" kern="0" dirty="0">
                <a:solidFill>
                  <a:srgbClr val="333399"/>
                </a:solidFill>
              </a:rPr>
              <a:t>Viu, </a:t>
            </a:r>
            <a:r>
              <a:rPr lang="pt-BR" sz="2800" b="1" i="1" kern="0" dirty="0">
                <a:solidFill>
                  <a:srgbClr val="FF0000"/>
                </a:solidFill>
              </a:rPr>
              <a:t>sentiu compaixão </a:t>
            </a:r>
            <a:r>
              <a:rPr lang="pt-BR" sz="2800" i="1" kern="0" dirty="0">
                <a:solidFill>
                  <a:srgbClr val="333399"/>
                </a:solidFill>
              </a:rPr>
              <a:t>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834" y="1843999"/>
            <a:ext cx="4365699" cy="485684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97735" y="3580327"/>
            <a:ext cx="54091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0000"/>
                </a:solidFill>
              </a:rPr>
              <a:t>“O importante é fazer a caridade, não falar de caridade. Compreender o trabalho em favor dos necessitados como missão escolhida por Deus”.</a:t>
            </a:r>
          </a:p>
          <a:p>
            <a:pPr algn="ctr"/>
            <a:r>
              <a:rPr lang="pt-BR" sz="2400" dirty="0">
                <a:solidFill>
                  <a:srgbClr val="000000"/>
                </a:solidFill>
              </a:rPr>
              <a:t> </a:t>
            </a:r>
            <a:r>
              <a:rPr lang="pt-BR" sz="2000" dirty="0">
                <a:solidFill>
                  <a:srgbClr val="000000"/>
                </a:solidFill>
              </a:rPr>
              <a:t>(Santa Dulce dos Pobres)</a:t>
            </a:r>
          </a:p>
        </p:txBody>
      </p:sp>
    </p:spTree>
    <p:extLst>
      <p:ext uri="{BB962C8B-B14F-4D97-AF65-F5344CB8AC3E}">
        <p14:creationId xmlns:p14="http://schemas.microsoft.com/office/powerpoint/2010/main" val="41131043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3CD98-90AD-4DB9-8C25-A6F19BAC5DDE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313" y="1"/>
            <a:ext cx="4563688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53793" y="2382592"/>
            <a:ext cx="66454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A Quaresma se mostra como tempo importante para a reflexão sobre a misericórdia e a compaixão.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</a:rPr>
              <a:t>...Somos todos chamados a percorrer o mesmo caminho do bom samaritano, que é a figura de Cristo. (Papa Francisco)</a:t>
            </a:r>
          </a:p>
        </p:txBody>
      </p:sp>
      <p:sp>
        <p:nvSpPr>
          <p:cNvPr id="5" name="Retângulo 4"/>
          <p:cNvSpPr/>
          <p:nvPr/>
        </p:nvSpPr>
        <p:spPr>
          <a:xfrm>
            <a:off x="2261660" y="514012"/>
            <a:ext cx="41104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i="1" dirty="0">
                <a:solidFill>
                  <a:srgbClr val="7030A0"/>
                </a:solidFill>
              </a:rPr>
              <a:t>Quaresma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117465" y="6362163"/>
            <a:ext cx="108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Nº 85</a:t>
            </a:r>
          </a:p>
        </p:txBody>
      </p:sp>
    </p:spTree>
    <p:extLst>
      <p:ext uri="{BB962C8B-B14F-4D97-AF65-F5344CB8AC3E}">
        <p14:creationId xmlns:p14="http://schemas.microsoft.com/office/powerpoint/2010/main" val="12029331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3CD98-90AD-4DB9-8C25-A6F19BAC5DDE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503" y="1"/>
            <a:ext cx="5273497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455314" y="991673"/>
            <a:ext cx="5318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Centralidade da parábola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95459" y="2292440"/>
            <a:ext cx="607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0000"/>
                </a:solidFill>
              </a:rPr>
              <a:t>“encheu-se de compaixão”. (</a:t>
            </a:r>
            <a:r>
              <a:rPr lang="pt-BR" sz="2400" dirty="0" err="1">
                <a:solidFill>
                  <a:srgbClr val="000000"/>
                </a:solidFill>
              </a:rPr>
              <a:t>Lc</a:t>
            </a:r>
            <a:r>
              <a:rPr lang="pt-BR" sz="2400" dirty="0">
                <a:solidFill>
                  <a:srgbClr val="000000"/>
                </a:solidFill>
              </a:rPr>
              <a:t> 10,33)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82202" y="3196650"/>
            <a:ext cx="57053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Explica o Papa: “o seu coração, as suas vísceras comoveram-se! Eis a diferença. Os outros dois viram, mas os seus corações permaneceram fechados, insensíveis. Ao contrário, o coração do samaritano estava sintonizado com o coração do próprio Deus”.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434885" y="6243638"/>
            <a:ext cx="99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Nº 86</a:t>
            </a:r>
          </a:p>
        </p:txBody>
      </p:sp>
    </p:spTree>
    <p:extLst>
      <p:ext uri="{BB962C8B-B14F-4D97-AF65-F5344CB8AC3E}">
        <p14:creationId xmlns:p14="http://schemas.microsoft.com/office/powerpoint/2010/main" val="41132728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86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32519" y="3167390"/>
            <a:ext cx="669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</a:rPr>
              <a:t>Compaixão quer dizer ‘padecer com’.</a:t>
            </a:r>
          </a:p>
        </p:txBody>
      </p:sp>
    </p:spTree>
    <p:extLst>
      <p:ext uri="{BB962C8B-B14F-4D97-AF65-F5344CB8AC3E}">
        <p14:creationId xmlns:p14="http://schemas.microsoft.com/office/powerpoint/2010/main" val="39834686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i="1" kern="0" dirty="0">
                <a:solidFill>
                  <a:srgbClr val="333399"/>
                </a:solidFill>
              </a:rPr>
              <a:t>Viu, </a:t>
            </a:r>
            <a:r>
              <a:rPr lang="pt-BR" sz="2800" b="1" i="1" kern="0" dirty="0">
                <a:solidFill>
                  <a:srgbClr val="FF0000"/>
                </a:solidFill>
              </a:rPr>
              <a:t>sentiu compaixão </a:t>
            </a:r>
            <a:r>
              <a:rPr lang="pt-BR" sz="2800" i="1" kern="0" dirty="0">
                <a:solidFill>
                  <a:srgbClr val="333399"/>
                </a:solidFill>
              </a:rPr>
              <a:t>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37881" y="2270093"/>
            <a:ext cx="53060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O samaritano agiu com verdadeira misericórdia e foi capaz de assumir a dor do outro provendo tudo o que lhe era necessário.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Na compaixão não há incertezas, não se titubeia, não existe indiferença, pois trata-se de ter, em nós, os mesmo sentimentos de Cristo (</a:t>
            </a:r>
            <a:r>
              <a:rPr lang="pt-BR" sz="2400" dirty="0" err="1">
                <a:solidFill>
                  <a:srgbClr val="000000"/>
                </a:solidFill>
              </a:rPr>
              <a:t>Fl</a:t>
            </a:r>
            <a:r>
              <a:rPr lang="pt-BR" sz="2400" dirty="0">
                <a:solidFill>
                  <a:srgbClr val="000000"/>
                </a:solidFill>
              </a:rPr>
              <a:t> 2,5).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08" y="1876919"/>
            <a:ext cx="6344992" cy="4572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494727" y="6055745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</a:rPr>
              <a:t>Nº 91</a:t>
            </a:r>
          </a:p>
        </p:txBody>
      </p:sp>
    </p:spTree>
    <p:extLst>
      <p:ext uri="{BB962C8B-B14F-4D97-AF65-F5344CB8AC3E}">
        <p14:creationId xmlns:p14="http://schemas.microsoft.com/office/powerpoint/2010/main" val="8982790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3CD98-90AD-4DB9-8C25-A6F19BAC5DDE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031" y="1846688"/>
            <a:ext cx="7516969" cy="501131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70456" y="2562896"/>
            <a:ext cx="42757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dirty="0">
                <a:solidFill>
                  <a:srgbClr val="000000"/>
                </a:solidFill>
              </a:rPr>
              <a:t>“Se houvesse mais amor, o mundo seria outro; se nós amássemos mais, haveria menos guerra. Tudo está resumido nisto: Dê o máximo de si em favor do seu irmão, e, assim sendo, haverá paz na terra”.</a:t>
            </a:r>
            <a:r>
              <a:rPr lang="pt-BR" sz="2400" dirty="0">
                <a:solidFill>
                  <a:srgbClr val="000000"/>
                </a:solidFill>
              </a:rPr>
              <a:t> </a:t>
            </a:r>
          </a:p>
          <a:p>
            <a:pPr algn="ctr"/>
            <a:endParaRPr lang="pt-BR" sz="2400" dirty="0">
              <a:solidFill>
                <a:srgbClr val="000000"/>
              </a:solidFill>
            </a:endParaRPr>
          </a:p>
          <a:p>
            <a:pPr algn="ctr"/>
            <a:r>
              <a:rPr lang="pt-BR" sz="2000" dirty="0">
                <a:solidFill>
                  <a:srgbClr val="000000"/>
                </a:solidFill>
              </a:rPr>
              <a:t>(Santa Dulce dos Pobres)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0163" y="1104751"/>
            <a:ext cx="9285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2.1. Compaixão é ter mais coração nas mãos</a:t>
            </a:r>
          </a:p>
        </p:txBody>
      </p:sp>
    </p:spTree>
    <p:extLst>
      <p:ext uri="{BB962C8B-B14F-4D97-AF65-F5344CB8AC3E}">
        <p14:creationId xmlns:p14="http://schemas.microsoft.com/office/powerpoint/2010/main" val="14503838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9041804" y="6089092"/>
            <a:ext cx="2540000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92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i="1" kern="0" dirty="0">
                <a:solidFill>
                  <a:srgbClr val="333399"/>
                </a:solidFill>
              </a:rPr>
              <a:t>Viu, </a:t>
            </a:r>
            <a:r>
              <a:rPr lang="pt-BR" sz="2800" b="1" i="1" kern="0" dirty="0">
                <a:solidFill>
                  <a:srgbClr val="FF0000"/>
                </a:solidFill>
              </a:rPr>
              <a:t>sentiu compaixão </a:t>
            </a:r>
            <a:r>
              <a:rPr lang="pt-BR" sz="2800" i="1" kern="0" dirty="0">
                <a:solidFill>
                  <a:srgbClr val="333399"/>
                </a:solidFill>
              </a:rPr>
              <a:t>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46219" y="2472744"/>
            <a:ext cx="98137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4400" dirty="0">
                <a:solidFill>
                  <a:srgbClr val="000000"/>
                </a:solidFill>
              </a:rPr>
              <a:t>Na história da Igreja, temos exemplos de homens e mulheres que, pelo encontro com Jesus Cristo, testemunharam o verdadeiro sentido da compaixão.</a:t>
            </a:r>
          </a:p>
        </p:txBody>
      </p:sp>
    </p:spTree>
    <p:extLst>
      <p:ext uri="{BB962C8B-B14F-4D97-AF65-F5344CB8AC3E}">
        <p14:creationId xmlns:p14="http://schemas.microsoft.com/office/powerpoint/2010/main" val="70473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92886" y="-226317"/>
            <a:ext cx="10506126" cy="1118612"/>
          </a:xfrm>
        </p:spPr>
        <p:txBody>
          <a:bodyPr>
            <a:normAutofit fontScale="90000"/>
          </a:bodyPr>
          <a:lstStyle/>
          <a:p>
            <a:pPr algn="r"/>
            <a:br>
              <a:rPr lang="pt-BR" dirty="0"/>
            </a:br>
            <a:r>
              <a:rPr lang="pt-BR" sz="4000" b="1" dirty="0">
                <a:solidFill>
                  <a:srgbClr val="002060"/>
                </a:solidFill>
                <a:latin typeface="+mn-lt"/>
              </a:rPr>
              <a:t>Igreja e Defesa da vida</a:t>
            </a:r>
            <a:r>
              <a:rPr lang="pt-BR" sz="2000" b="1" dirty="0">
                <a:solidFill>
                  <a:srgbClr val="002060"/>
                </a:solidFill>
                <a:latin typeface="+mn-lt"/>
              </a:rPr>
              <a:t> </a:t>
            </a:r>
            <a:endParaRPr lang="pt-B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34" y="43942"/>
            <a:ext cx="1181819" cy="11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m para campanha da fraternidade 19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09" y="1162554"/>
            <a:ext cx="2964395" cy="425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1327806" y="5390666"/>
            <a:ext cx="3062498" cy="14673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rgbClr val="FF0000"/>
                </a:solidFill>
              </a:rPr>
              <a:t>1985</a:t>
            </a:r>
            <a:r>
              <a:rPr lang="pt-BR" sz="3200" dirty="0"/>
              <a:t> </a:t>
            </a:r>
          </a:p>
          <a:p>
            <a:pPr marL="0" indent="0" algn="ctr">
              <a:buNone/>
            </a:pPr>
            <a:r>
              <a:rPr lang="pt-BR" sz="2400" b="1" dirty="0"/>
              <a:t>“PÃO PARA QUEM TEM FOME”. </a:t>
            </a:r>
            <a:endParaRPr lang="pt-BR" sz="2400" dirty="0"/>
          </a:p>
        </p:txBody>
      </p:sp>
      <p:pic>
        <p:nvPicPr>
          <p:cNvPr id="9" name="Picture 2" descr="Resultado de imagem para campanha da fraternidade 19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67" y="1162554"/>
            <a:ext cx="2867968" cy="411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848467" y="5274336"/>
            <a:ext cx="28679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1994</a:t>
            </a:r>
          </a:p>
          <a:p>
            <a:pPr algn="ctr"/>
            <a:r>
              <a:rPr lang="pt-BR" dirty="0"/>
              <a:t> </a:t>
            </a:r>
            <a:r>
              <a:rPr lang="pt-BR" sz="2400" b="1" dirty="0"/>
              <a:t>“A FAMÍLIA COMO VAI?”.</a:t>
            </a:r>
            <a:r>
              <a:rPr lang="pt-B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41641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92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4" y="2755475"/>
            <a:ext cx="5617120" cy="41025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93194" y="927279"/>
            <a:ext cx="937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</a:rPr>
              <a:t>São Camilo de Lellis </a:t>
            </a:r>
            <a:r>
              <a:rPr lang="pt-BR" sz="2400" dirty="0">
                <a:solidFill>
                  <a:srgbClr val="000000"/>
                </a:solidFill>
              </a:rPr>
              <a:t>(+ 14 de julho de 1614)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151548" y="3154571"/>
            <a:ext cx="6777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0000"/>
                </a:solidFill>
              </a:rPr>
              <a:t>Dizia aos cuidadores dos enfermos:</a:t>
            </a:r>
          </a:p>
          <a:p>
            <a:endParaRPr lang="pt-BR" sz="3200" dirty="0">
              <a:solidFill>
                <a:srgbClr val="000000"/>
              </a:solidFill>
            </a:endParaRPr>
          </a:p>
          <a:p>
            <a:r>
              <a:rPr lang="pt-BR" sz="3200" dirty="0">
                <a:solidFill>
                  <a:srgbClr val="000000"/>
                </a:solidFill>
              </a:rPr>
              <a:t>“Colocai mais coração nessas mãos!”</a:t>
            </a:r>
          </a:p>
        </p:txBody>
      </p:sp>
    </p:spTree>
    <p:extLst>
      <p:ext uri="{BB962C8B-B14F-4D97-AF65-F5344CB8AC3E}">
        <p14:creationId xmlns:p14="http://schemas.microsoft.com/office/powerpoint/2010/main" val="40740118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25123"/>
          <a:stretch/>
        </p:blipFill>
        <p:spPr>
          <a:xfrm>
            <a:off x="987110" y="2369633"/>
            <a:ext cx="10436450" cy="410260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77285" y="914400"/>
            <a:ext cx="9646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</a:rPr>
              <a:t>Santa Dulce dos Pobres</a:t>
            </a:r>
            <a:r>
              <a:rPr lang="pt-BR" sz="2400" dirty="0">
                <a:solidFill>
                  <a:srgbClr val="000000"/>
                </a:solidFill>
              </a:rPr>
              <a:t> (+ 13 de março de 1992)</a:t>
            </a:r>
          </a:p>
        </p:txBody>
      </p:sp>
    </p:spTree>
    <p:extLst>
      <p:ext uri="{BB962C8B-B14F-4D97-AF65-F5344CB8AC3E}">
        <p14:creationId xmlns:p14="http://schemas.microsoft.com/office/powerpoint/2010/main" val="38155386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880" y="1877688"/>
            <a:ext cx="6007995" cy="49803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970468" y="991673"/>
            <a:ext cx="741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</a:rPr>
              <a:t>Zilda Arns </a:t>
            </a:r>
            <a:r>
              <a:rPr lang="pt-BR" sz="2400" dirty="0">
                <a:solidFill>
                  <a:srgbClr val="000000"/>
                </a:solidFill>
              </a:rPr>
              <a:t>(+ 12 de janeiro de 2010)</a:t>
            </a:r>
          </a:p>
        </p:txBody>
      </p:sp>
    </p:spTree>
    <p:extLst>
      <p:ext uri="{BB962C8B-B14F-4D97-AF65-F5344CB8AC3E}">
        <p14:creationId xmlns:p14="http://schemas.microsoft.com/office/powerpoint/2010/main" val="10708060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15920" y="1043189"/>
            <a:ext cx="9247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0000"/>
                </a:solidFill>
              </a:rPr>
              <a:t>Herbert José de Sousa – </a:t>
            </a:r>
            <a:r>
              <a:rPr lang="pt-BR" sz="2800" b="1" dirty="0">
                <a:solidFill>
                  <a:srgbClr val="000000"/>
                </a:solidFill>
              </a:rPr>
              <a:t>Betinho</a:t>
            </a:r>
            <a:r>
              <a:rPr lang="pt-BR" sz="2800" dirty="0">
                <a:solidFill>
                  <a:srgbClr val="000000"/>
                </a:solidFill>
              </a:rPr>
              <a:t> </a:t>
            </a:r>
            <a:r>
              <a:rPr lang="pt-BR" sz="2400" dirty="0">
                <a:solidFill>
                  <a:srgbClr val="000000"/>
                </a:solidFill>
              </a:rPr>
              <a:t>(+ 09 de agosto de 1997)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3689"/>
            <a:ext cx="6583057" cy="377994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786570" y="3111965"/>
            <a:ext cx="48172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</a:rPr>
              <a:t>“Falar em democracia quando existem milhões de pessoas passando fome, é puro cinismo“.</a:t>
            </a:r>
          </a:p>
        </p:txBody>
      </p:sp>
    </p:spTree>
    <p:extLst>
      <p:ext uri="{BB962C8B-B14F-4D97-AF65-F5344CB8AC3E}">
        <p14:creationId xmlns:p14="http://schemas.microsoft.com/office/powerpoint/2010/main" val="1015437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18186" y="3026533"/>
            <a:ext cx="713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“Mas é nocivo e ideológico também o erro das pessoas que vivem suspeitando do </a:t>
            </a:r>
            <a:r>
              <a:rPr lang="pt-BR" sz="2400" b="1" dirty="0">
                <a:solidFill>
                  <a:srgbClr val="FF0000"/>
                </a:solidFill>
              </a:rPr>
              <a:t>compromisso social dos outros</a:t>
            </a:r>
            <a:r>
              <a:rPr lang="pt-BR" sz="2400" dirty="0">
                <a:solidFill>
                  <a:srgbClr val="000000"/>
                </a:solidFill>
              </a:rPr>
              <a:t>...ou então relativizam-no como se houvesse outras coisas mais importantes...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</a:rPr>
              <a:t>Não podemos nos propor um ideal de santidade que ignore a injustiça deste mundo... (nº 95)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77285" y="901521"/>
            <a:ext cx="9028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</a:rPr>
              <a:t>Papa Francisco </a:t>
            </a:r>
            <a:r>
              <a:rPr lang="pt-BR" sz="2400" dirty="0">
                <a:solidFill>
                  <a:srgbClr val="000000"/>
                </a:solidFill>
              </a:rPr>
              <a:t>(</a:t>
            </a:r>
            <a:r>
              <a:rPr lang="pt-BR" sz="2400" dirty="0" err="1">
                <a:solidFill>
                  <a:srgbClr val="000000"/>
                </a:solidFill>
              </a:rPr>
              <a:t>Gaudete</a:t>
            </a:r>
            <a:r>
              <a:rPr lang="pt-BR" sz="2400" dirty="0">
                <a:solidFill>
                  <a:srgbClr val="000000"/>
                </a:solidFill>
              </a:rPr>
              <a:t> et </a:t>
            </a:r>
            <a:r>
              <a:rPr lang="pt-BR" sz="2400" dirty="0" err="1">
                <a:solidFill>
                  <a:srgbClr val="000000"/>
                </a:solidFill>
              </a:rPr>
              <a:t>Exsultate</a:t>
            </a:r>
            <a:r>
              <a:rPr lang="pt-BR" sz="2400" dirty="0">
                <a:solidFill>
                  <a:srgbClr val="000000"/>
                </a:solidFill>
              </a:rPr>
              <a:t>, 101)</a:t>
            </a:r>
            <a:endParaRPr lang="pt-BR" sz="4000" dirty="0">
              <a:solidFill>
                <a:srgbClr val="00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361" y="2460360"/>
            <a:ext cx="4397639" cy="439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69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96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36372" y="2601531"/>
            <a:ext cx="62720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O que estamos fazendo com tantos recursos, tantas tecnologias, tantos avanços científicos?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</a:rPr>
              <a:t>Estamos acomodados em nossa zona de conforto, ou temos coragem de termos em nós os mesmos sentimentos de Jesus, fazendo de nossas vidas uma oferta generosa da presença de Deus?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i="1" kern="0" dirty="0">
                <a:solidFill>
                  <a:srgbClr val="333399"/>
                </a:solidFill>
              </a:rPr>
              <a:t>Viu, </a:t>
            </a:r>
            <a:r>
              <a:rPr lang="pt-BR" sz="2800" b="1" i="1" kern="0" dirty="0">
                <a:solidFill>
                  <a:srgbClr val="FF0000"/>
                </a:solidFill>
              </a:rPr>
              <a:t>sentiu compaixão </a:t>
            </a:r>
            <a:r>
              <a:rPr lang="pt-BR" sz="2800" i="1" kern="0" dirty="0">
                <a:solidFill>
                  <a:srgbClr val="333399"/>
                </a:solidFill>
              </a:rPr>
              <a:t>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pic>
        <p:nvPicPr>
          <p:cNvPr id="1026" name="Picture 2" descr="Resultado de imagem para recursos tecnológicos e científi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83" y="3073169"/>
            <a:ext cx="4683617" cy="234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9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101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i="1" kern="0" dirty="0">
                <a:solidFill>
                  <a:srgbClr val="333399"/>
                </a:solidFill>
              </a:rPr>
              <a:t>Viu, </a:t>
            </a:r>
            <a:r>
              <a:rPr lang="pt-BR" sz="2800" b="1" i="1" kern="0" dirty="0">
                <a:solidFill>
                  <a:srgbClr val="FF0000"/>
                </a:solidFill>
              </a:rPr>
              <a:t>sentiu compaixão </a:t>
            </a:r>
            <a:r>
              <a:rPr lang="pt-BR" sz="2800" i="1" kern="0" dirty="0">
                <a:solidFill>
                  <a:srgbClr val="333399"/>
                </a:solidFill>
              </a:rPr>
              <a:t>e cuidou dele.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9245" y="2982289"/>
            <a:ext cx="5589432" cy="2232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</a:rPr>
              <a:t>A justiça divina revelada na cruz de Cristo é a medida de Deus, porque nasce do amor e se realiza no amor, produzindo frutos de salvação.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922" y="1918951"/>
            <a:ext cx="5972078" cy="445608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57292" y="2137786"/>
            <a:ext cx="4862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Compaixão é ter mais justiça no coração</a:t>
            </a:r>
          </a:p>
        </p:txBody>
      </p:sp>
    </p:spTree>
    <p:extLst>
      <p:ext uri="{BB962C8B-B14F-4D97-AF65-F5344CB8AC3E}">
        <p14:creationId xmlns:p14="http://schemas.microsoft.com/office/powerpoint/2010/main" val="21387505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112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01" y="0"/>
            <a:ext cx="10589670" cy="188992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68946" y="2550017"/>
            <a:ext cx="54348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</a:rPr>
              <a:t>Nesta perspectiva, a CF 2020, ao tratar da </a:t>
            </a:r>
            <a:r>
              <a:rPr lang="pt-BR" sz="2400" b="1" dirty="0">
                <a:solidFill>
                  <a:srgbClr val="FF0000"/>
                </a:solidFill>
              </a:rPr>
              <a:t>vida como Dom e Compromisso</a:t>
            </a:r>
            <a:r>
              <a:rPr lang="pt-BR" sz="2400" dirty="0">
                <a:solidFill>
                  <a:srgbClr val="000000"/>
                </a:solidFill>
              </a:rPr>
              <a:t>, nos convida a uma conversão pessoal, comunitária, social e conceitual em relação à </a:t>
            </a:r>
            <a:r>
              <a:rPr lang="pt-BR" sz="2400" b="1" dirty="0">
                <a:solidFill>
                  <a:srgbClr val="000000"/>
                </a:solidFill>
              </a:rPr>
              <a:t>justiça que nutrimos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532" y="2295637"/>
            <a:ext cx="5264001" cy="39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415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117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06063" y="2125013"/>
            <a:ext cx="925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2.3. A caridade: verdadeiro sentido da vida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95081" y="2915186"/>
            <a:ext cx="102644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Somente a </a:t>
            </a:r>
            <a:r>
              <a:rPr lang="pt-BR" sz="2400" b="1" dirty="0">
                <a:solidFill>
                  <a:srgbClr val="FF0000"/>
                </a:solidFill>
              </a:rPr>
              <a:t>caridade</a:t>
            </a:r>
            <a:r>
              <a:rPr lang="pt-BR" sz="2400" dirty="0">
                <a:solidFill>
                  <a:srgbClr val="000000"/>
                </a:solidFill>
              </a:rPr>
              <a:t> pode animar e modificar o agir social no contexto de um mundo cada vez mais complexo.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É necessário </a:t>
            </a:r>
            <a:r>
              <a:rPr lang="pt-BR" sz="2400" b="1" dirty="0">
                <a:solidFill>
                  <a:srgbClr val="FF0000"/>
                </a:solidFill>
              </a:rPr>
              <a:t>redescobrir a caridade </a:t>
            </a:r>
            <a:r>
              <a:rPr lang="pt-BR" sz="2400" dirty="0">
                <a:solidFill>
                  <a:srgbClr val="000000"/>
                </a:solidFill>
              </a:rPr>
              <a:t>como força capaz de suscitar novas vias de enfrentamento dos problemas do mundo de hoje renovando estruturas, organizações sociais e ordenamentos jurídicos.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A </a:t>
            </a:r>
            <a:r>
              <a:rPr lang="pt-BR" sz="2400" b="1" dirty="0">
                <a:solidFill>
                  <a:srgbClr val="FF0000"/>
                </a:solidFill>
              </a:rPr>
              <a:t>caridade social </a:t>
            </a:r>
            <a:r>
              <a:rPr lang="pt-BR" sz="2400" dirty="0">
                <a:solidFill>
                  <a:srgbClr val="000000"/>
                </a:solidFill>
              </a:rPr>
              <a:t>nos leva a amar o bem comum e a buscar efetivamente o bem de todas as pessoas, consideradas não só individualmente, mas também na dimensão social que as uni (DSI, 207)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01" y="-38637"/>
            <a:ext cx="1058967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099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1101589" y="6243638"/>
            <a:ext cx="827944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120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01" y="0"/>
            <a:ext cx="10589670" cy="188992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205512" y="2950289"/>
            <a:ext cx="5525037" cy="2232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</a:rPr>
              <a:t>A omissão dos cristãos nesse campo pode trazer gravíssimas consequências para a ação transformadora na Igreja e no mundo. (DGAE 2019-2023, 107)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260" y="1819190"/>
            <a:ext cx="3408607" cy="503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3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92886" y="-226317"/>
            <a:ext cx="10506126" cy="1118612"/>
          </a:xfrm>
        </p:spPr>
        <p:txBody>
          <a:bodyPr>
            <a:normAutofit fontScale="90000"/>
          </a:bodyPr>
          <a:lstStyle/>
          <a:p>
            <a:pPr algn="r"/>
            <a:br>
              <a:rPr lang="pt-BR" dirty="0"/>
            </a:br>
            <a:r>
              <a:rPr lang="pt-BR" sz="4000" b="1" dirty="0">
                <a:solidFill>
                  <a:srgbClr val="002060"/>
                </a:solidFill>
                <a:latin typeface="+mn-lt"/>
              </a:rPr>
              <a:t>Igreja e Defesa da vida</a:t>
            </a:r>
            <a:r>
              <a:rPr lang="pt-BR" sz="2000" b="1" dirty="0">
                <a:solidFill>
                  <a:srgbClr val="002060"/>
                </a:solidFill>
                <a:latin typeface="+mn-lt"/>
              </a:rPr>
              <a:t> </a:t>
            </a:r>
            <a:endParaRPr lang="pt-B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34" y="43942"/>
            <a:ext cx="1181819" cy="11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m para campanha da fraternidade 19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96" y="1123683"/>
            <a:ext cx="2869693" cy="41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05567" y="5237938"/>
            <a:ext cx="1961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1995</a:t>
            </a:r>
          </a:p>
          <a:p>
            <a:pPr algn="ctr"/>
            <a:r>
              <a:rPr lang="pt-BR" dirty="0"/>
              <a:t> </a:t>
            </a:r>
            <a:r>
              <a:rPr lang="pt-BR" sz="2400" b="1" dirty="0"/>
              <a:t>“ERAS TU, SENHOR?!”</a:t>
            </a:r>
            <a:endParaRPr lang="pt-BR" sz="2400" dirty="0"/>
          </a:p>
        </p:txBody>
      </p:sp>
      <p:pic>
        <p:nvPicPr>
          <p:cNvPr id="9" name="Picture 2" descr="Resultado de imagem para campanha da fraternidade 2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81" y="1175080"/>
            <a:ext cx="5313483" cy="381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7008344" y="4985237"/>
            <a:ext cx="287810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2000</a:t>
            </a:r>
          </a:p>
          <a:p>
            <a:pPr algn="ctr"/>
            <a:r>
              <a:rPr lang="pt-BR" sz="2400" dirty="0"/>
              <a:t> </a:t>
            </a:r>
            <a:r>
              <a:rPr lang="pt-BR" sz="2400" b="1" dirty="0"/>
              <a:t>“NOVO MILÊNIO SEM EXCLUSÕES”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609535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129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01" y="0"/>
            <a:ext cx="10589670" cy="188992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21216" y="2086371"/>
            <a:ext cx="67614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A Quaresma é um tempo propício para discernirmos se, de fato, estamos diante de uma fantasia ou em face ao sentido mais profundo do nosso existir.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A justiça misericordiosa está na nossa origem e no nosso destino.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Fomos criados por um amor gratuito para um dia nos apresentarmos diante desse mesmo amor, levando conosco o que tivermos praticado ou não (</a:t>
            </a:r>
            <a:r>
              <a:rPr lang="pt-BR" sz="2400" dirty="0" err="1">
                <a:solidFill>
                  <a:srgbClr val="000000"/>
                </a:solidFill>
              </a:rPr>
              <a:t>Mt</a:t>
            </a:r>
            <a:r>
              <a:rPr lang="pt-BR" sz="2400" dirty="0">
                <a:solidFill>
                  <a:srgbClr val="000000"/>
                </a:solidFill>
              </a:rPr>
              <a:t> 25,31-45)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244" y="1919349"/>
            <a:ext cx="4324289" cy="43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0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138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648495" y="2042510"/>
            <a:ext cx="7946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2.4. Cuidar é ter mais ternura na vida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8127" y="2627285"/>
            <a:ext cx="4894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O coração do cuidador, repleto de ternura, é um </a:t>
            </a:r>
            <a:r>
              <a:rPr lang="pt-BR" sz="2400" b="1" dirty="0">
                <a:solidFill>
                  <a:srgbClr val="FF0000"/>
                </a:solidFill>
              </a:rPr>
              <a:t>coração sofrido </a:t>
            </a:r>
            <a:r>
              <a:rPr lang="pt-BR" sz="2400" dirty="0">
                <a:solidFill>
                  <a:srgbClr val="000000"/>
                </a:solidFill>
              </a:rPr>
              <a:t>e, por isso mesmo, indignado quando percebe que o sofrimento poderia ser facilmente evitado.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01" y="-38637"/>
            <a:ext cx="10589670" cy="18899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647" y="2680506"/>
            <a:ext cx="6632146" cy="40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116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5425583" y="5929290"/>
            <a:ext cx="2540000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144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506829" y="1893194"/>
            <a:ext cx="831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</a:rPr>
              <a:t>2.5. A boa-nova do cuidado da vida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72731" y="2537138"/>
            <a:ext cx="69545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00"/>
                </a:solidFill>
              </a:rPr>
              <a:t>As novas formas de pobreza e de miséria: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Desespero da falta de sentido;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Tentação das drogas;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Solidão na velhice ou na doença;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Marginalização ou discriminação social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306" y="2047740"/>
            <a:ext cx="3607694" cy="481025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01" y="-38637"/>
            <a:ext cx="1058967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425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5683161" y="6296377"/>
            <a:ext cx="2540000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144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78040" y="1925961"/>
            <a:ext cx="6606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</a:rPr>
              <a:t>2.5. A boa-nova do cuidado da vida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15191" y="2451376"/>
            <a:ext cx="79386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O cristão que se debruça sobre esse cenário deve aprender a fazer o seu ato de fé em Cristo, decifrando o apelo que Ele lança a partir deste mundo de pobreza.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É hora de pensar e ser solidário com quem sofre, de tal modo que o gesto de ajuda seja sentido não como esmola humilhante, mas como partilha fraterna. </a:t>
            </a:r>
            <a:r>
              <a:rPr lang="pt-BR" sz="1400" dirty="0">
                <a:solidFill>
                  <a:srgbClr val="000000"/>
                </a:solidFill>
              </a:rPr>
              <a:t>(NMI, 50)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420" y="1883893"/>
            <a:ext cx="3730580" cy="497410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01" y="-38637"/>
            <a:ext cx="1058967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5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148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11369" y="2034861"/>
            <a:ext cx="5512157" cy="592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2.6. Ecologia integral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11369" y="3196650"/>
            <a:ext cx="55121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Deus oferece a todos o ambiente natural!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Usufruir desse bem implica responsabilidade pessoal frente a toda a humanidade, particularmente frente aos pobres e às gerações futuras.</a:t>
            </a:r>
          </a:p>
        </p:txBody>
      </p:sp>
      <p:pic>
        <p:nvPicPr>
          <p:cNvPr id="1038" name="Picture 14" descr="Resultado de imagem para gif planeta terra para ppt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76" y="1557243"/>
            <a:ext cx="5300757" cy="530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01" y="-38637"/>
            <a:ext cx="1058967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48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3860800" y="6243638"/>
            <a:ext cx="2540000" cy="457200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148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37128" y="2241846"/>
            <a:ext cx="5306096" cy="592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2.6. Ecologia integral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37127" y="3381316"/>
            <a:ext cx="5512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O caminho que a Igreja indica é o desenvolvimento da </a:t>
            </a:r>
            <a:r>
              <a:rPr lang="pt-BR" sz="2400" b="1" dirty="0">
                <a:solidFill>
                  <a:srgbClr val="FF0000"/>
                </a:solidFill>
              </a:rPr>
              <a:t>“aliança entre ser humano e ambiente, que deve ser espelho do amor criador de Deus”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057400"/>
            <a:ext cx="5791200" cy="4800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01" y="-38637"/>
            <a:ext cx="1058967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70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Nº 155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43189" y="2094031"/>
            <a:ext cx="7457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2.7. O desafio do sentido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43189" y="3245477"/>
            <a:ext cx="8500056" cy="2786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pt-BR" sz="2400" dirty="0">
                <a:solidFill>
                  <a:srgbClr val="000000"/>
                </a:solidFill>
              </a:rPr>
              <a:t>O que é a pessoa humana?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pt-BR" sz="2400" dirty="0">
                <a:solidFill>
                  <a:srgbClr val="000000"/>
                </a:solidFill>
              </a:rPr>
              <a:t>Qual o sentido e a finalidade da vida?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pt-BR" sz="2400" dirty="0">
                <a:solidFill>
                  <a:srgbClr val="000000"/>
                </a:solidFill>
              </a:rPr>
              <a:t>De onde provêm os inúmeros sofrimentos?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pt-BR" sz="2400" dirty="0">
                <a:solidFill>
                  <a:srgbClr val="000000"/>
                </a:solidFill>
              </a:rPr>
              <a:t>Como alcançar a almejada felicidade?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pt-BR" sz="2400" dirty="0">
                <a:solidFill>
                  <a:srgbClr val="000000"/>
                </a:solidFill>
              </a:rPr>
              <a:t>Como promover a paz de modo definitivo?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870" y="1860455"/>
            <a:ext cx="4310130" cy="438318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01" y="-38637"/>
            <a:ext cx="1058967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609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43189" y="2331075"/>
            <a:ext cx="7457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2.7. O desafio do sentido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43189" y="3387144"/>
            <a:ext cx="6568225" cy="1678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</a:rPr>
              <a:t>Conhecer e redescobrir o sentido da vida e traduzir esse conhecimento em atitudes é um dos maiores desafios de nosso tempo. (157)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870" y="1860455"/>
            <a:ext cx="4310130" cy="438318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01" y="-38637"/>
            <a:ext cx="1058967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98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pt-BR" dirty="0">
                <a:solidFill>
                  <a:srgbClr val="000000"/>
                </a:solidFill>
              </a:rPr>
              <a:t>N° 159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903076" y="1949523"/>
            <a:ext cx="404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solidFill>
                  <a:srgbClr val="000000"/>
                </a:solidFill>
              </a:rPr>
              <a:t>Evangelii</a:t>
            </a:r>
            <a:r>
              <a:rPr lang="pt-BR" sz="2800" dirty="0">
                <a:solidFill>
                  <a:srgbClr val="000000"/>
                </a:solidFill>
              </a:rPr>
              <a:t> </a:t>
            </a:r>
            <a:r>
              <a:rPr lang="pt-BR" sz="2800" dirty="0" err="1">
                <a:solidFill>
                  <a:srgbClr val="000000"/>
                </a:solidFill>
              </a:rPr>
              <a:t>Gaudium</a:t>
            </a:r>
            <a:r>
              <a:rPr lang="pt-BR" sz="2800" dirty="0">
                <a:solidFill>
                  <a:srgbClr val="000000"/>
                </a:solidFill>
              </a:rPr>
              <a:t>, 87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692462" y="2687701"/>
            <a:ext cx="5988676" cy="334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</a:rPr>
              <a:t>“...Não precisamos de um projeto de poucos para poucos, ou de uma minoria esclarecida ou testemunhal que se aproprie de um sentimento. Trata-se de um acordo para viver juntos, de um pacto social e cultural”.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2744"/>
            <a:ext cx="5656342" cy="37708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01" y="-38637"/>
            <a:ext cx="1058967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331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AE550F6-BBB1-4411-B63D-093EEAFC2EE7}"/>
              </a:ext>
            </a:extLst>
          </p:cNvPr>
          <p:cNvSpPr txBox="1">
            <a:spLocks/>
          </p:cNvSpPr>
          <p:nvPr/>
        </p:nvSpPr>
        <p:spPr bwMode="auto">
          <a:xfrm>
            <a:off x="1479062" y="-4629"/>
            <a:ext cx="10363200" cy="171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1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2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2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pt-BR" sz="2800" kern="0" dirty="0">
                <a:solidFill>
                  <a:srgbClr val="333399"/>
                </a:solidFill>
              </a:rPr>
              <a:t>CF-2020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333399"/>
                </a:solidFill>
              </a:rPr>
              <a:t>FRATERNIDADE E VIDA: DOM E COMPROMISSO</a:t>
            </a:r>
            <a:br>
              <a:rPr lang="pt-BR" sz="2800" kern="0" dirty="0">
                <a:solidFill>
                  <a:srgbClr val="333399"/>
                </a:solidFill>
              </a:rPr>
            </a:br>
            <a:r>
              <a:rPr lang="pt-BR" sz="2800" kern="0" dirty="0">
                <a:solidFill>
                  <a:srgbClr val="002060"/>
                </a:solidFill>
              </a:rPr>
              <a:t>Viu</a:t>
            </a:r>
            <a:r>
              <a:rPr lang="pt-BR" sz="2800" i="1" kern="0" dirty="0">
                <a:solidFill>
                  <a:srgbClr val="333399"/>
                </a:solidFill>
              </a:rPr>
              <a:t>, sentiu compaixão e </a:t>
            </a:r>
            <a:r>
              <a:rPr lang="pt-BR" sz="2800" b="1" i="1" kern="0" dirty="0">
                <a:solidFill>
                  <a:srgbClr val="FF0000"/>
                </a:solidFill>
              </a:rPr>
              <a:t>cuidou dele</a:t>
            </a:r>
            <a:r>
              <a:rPr lang="pt-BR" sz="2800" i="1" kern="0" dirty="0">
                <a:solidFill>
                  <a:srgbClr val="333399"/>
                </a:solidFill>
              </a:rPr>
              <a:t>. Lc 10,33-34 </a:t>
            </a:r>
            <a:endParaRPr lang="pt-BR" sz="2800" kern="0" dirty="0">
              <a:solidFill>
                <a:srgbClr val="333399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33341" y="2060620"/>
            <a:ext cx="98523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caminho espera seus pés, meus pés.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pés de quem quiser. 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caminho, não sai do lugar.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está. 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pés movimentam o chão.</a:t>
            </a:r>
          </a:p>
          <a:p>
            <a:pPr algn="ctr"/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caminho não escolhe os pés.</a:t>
            </a:r>
          </a:p>
          <a:p>
            <a:pPr algn="ctr"/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os pés escolhem o caminho.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pés esperam o desejo. 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desejo se entrega ao tempo.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tempo não espera.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tempo brinca, sem pressa.</a:t>
            </a:r>
          </a:p>
          <a:p>
            <a:pPr algn="r"/>
            <a:r>
              <a:rPr lang="pt-BR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(Paula </a:t>
            </a:r>
            <a:r>
              <a:rPr lang="pt-BR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Santisteban</a:t>
            </a:r>
            <a:r>
              <a:rPr lang="pt-BR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 rot="18554610">
            <a:off x="476518" y="3812146"/>
            <a:ext cx="2331076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000000"/>
                </a:solidFill>
              </a:rPr>
              <a:t>Poema</a:t>
            </a:r>
          </a:p>
        </p:txBody>
      </p:sp>
    </p:spTree>
    <p:extLst>
      <p:ext uri="{BB962C8B-B14F-4D97-AF65-F5344CB8AC3E}">
        <p14:creationId xmlns:p14="http://schemas.microsoft.com/office/powerpoint/2010/main" val="2145209480"/>
      </p:ext>
    </p:extLst>
  </p:cSld>
  <p:clrMapOvr>
    <a:masterClrMapping/>
  </p:clrMapOvr>
</p:sld>
</file>

<file path=ppt/theme/theme1.xml><?xml version="1.0" encoding="utf-8"?>
<a:theme xmlns:a="http://schemas.openxmlformats.org/drawingml/2006/main" name="Geométrico">
  <a:themeElements>
    <a:clrScheme name="Geométrico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Geométric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ométrico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métrico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métrico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étrico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étrico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étrico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7646</Words>
  <Application>Microsoft Office PowerPoint</Application>
  <PresentationFormat>Widescreen</PresentationFormat>
  <Paragraphs>728</Paragraphs>
  <Slides>133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133</vt:i4>
      </vt:variant>
    </vt:vector>
  </HeadingPairs>
  <TitlesOfParts>
    <vt:vector size="143" baseType="lpstr">
      <vt:lpstr>Arial</vt:lpstr>
      <vt:lpstr>Arial Black</vt:lpstr>
      <vt:lpstr>Helvetica</vt:lpstr>
      <vt:lpstr>Open Sans</vt:lpstr>
      <vt:lpstr>Segoe Print</vt:lpstr>
      <vt:lpstr>Segoe Script</vt:lpstr>
      <vt:lpstr>Tahoma</vt:lpstr>
      <vt:lpstr>Times New Roman</vt:lpstr>
      <vt:lpstr>Wingdings</vt:lpstr>
      <vt:lpstr>Geométrico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Igreja e Defesa da vida </vt:lpstr>
      <vt:lpstr> Igreja e Defesa da vida </vt:lpstr>
      <vt:lpstr> Igreja e Defesa da vida </vt:lpstr>
      <vt:lpstr> Igreja e Defesa da vida </vt:lpstr>
      <vt:lpstr> Igreja e Defesa da vida </vt:lpstr>
      <vt:lpstr> Igreja e Defesa da vida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CF-2020 FRATERNIDADE E VIDA: DOM E COMPROMISSO Viu, sentiu compaixão e cuidou dele.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DESIGUALDADE  SOCIAL</vt:lpstr>
      <vt:lpstr>IGUALDADE  X  MERITOCRACIA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 de ficha de planejamento pastoral simplificada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Padre</dc:creator>
  <cp:lastModifiedBy>Fabrício Santos Sacramento</cp:lastModifiedBy>
  <cp:revision>30</cp:revision>
  <dcterms:created xsi:type="dcterms:W3CDTF">2019-11-13T12:24:57Z</dcterms:created>
  <dcterms:modified xsi:type="dcterms:W3CDTF">2020-02-13T17:32:36Z</dcterms:modified>
</cp:coreProperties>
</file>