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9" r:id="rId4"/>
  </p:sldMasterIdLst>
  <p:notesMasterIdLst>
    <p:notesMasterId r:id="rId32"/>
  </p:notesMasterIdLst>
  <p:sldIdLst>
    <p:sldId id="256" r:id="rId5"/>
    <p:sldId id="257" r:id="rId6"/>
    <p:sldId id="258" r:id="rId7"/>
    <p:sldId id="259" r:id="rId8"/>
    <p:sldId id="278" r:id="rId9"/>
    <p:sldId id="261" r:id="rId10"/>
    <p:sldId id="279" r:id="rId11"/>
    <p:sldId id="280" r:id="rId12"/>
    <p:sldId id="281" r:id="rId13"/>
    <p:sldId id="263" r:id="rId14"/>
    <p:sldId id="264" r:id="rId15"/>
    <p:sldId id="283" r:id="rId16"/>
    <p:sldId id="265" r:id="rId17"/>
    <p:sldId id="266" r:id="rId18"/>
    <p:sldId id="285" r:id="rId19"/>
    <p:sldId id="268" r:id="rId20"/>
    <p:sldId id="269" r:id="rId21"/>
    <p:sldId id="270" r:id="rId22"/>
    <p:sldId id="288" r:id="rId23"/>
    <p:sldId id="271" r:id="rId24"/>
    <p:sldId id="272" r:id="rId25"/>
    <p:sldId id="273" r:id="rId26"/>
    <p:sldId id="274" r:id="rId27"/>
    <p:sldId id="289" r:id="rId28"/>
    <p:sldId id="275" r:id="rId29"/>
    <p:sldId id="276" r:id="rId30"/>
    <p:sldId id="277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AB378-6F1A-435A-A252-B27D73D860D7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043A6-A0F8-46E4-A765-746D24E221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46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383841" indent="-216713" defTabSz="42590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817266" indent="-216713" defTabSz="42590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250692" indent="-216713" defTabSz="42590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684118" indent="-216713" defTabSz="42590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6971" algn="l"/>
                <a:tab pos="895446" algn="l"/>
                <a:tab pos="1345425" algn="l"/>
                <a:tab pos="1793900" algn="l"/>
                <a:tab pos="2243881" algn="l"/>
                <a:tab pos="2692356" algn="l"/>
                <a:tab pos="3142336" algn="l"/>
                <a:tab pos="3590811" algn="l"/>
                <a:tab pos="4040791" algn="l"/>
                <a:tab pos="4489266" algn="l"/>
                <a:tab pos="4939246" algn="l"/>
                <a:tab pos="5387721" algn="l"/>
                <a:tab pos="5837702" algn="l"/>
                <a:tab pos="6286177" algn="l"/>
                <a:tab pos="6736156" algn="l"/>
                <a:tab pos="7184631" algn="l"/>
                <a:tab pos="7634612" algn="l"/>
                <a:tab pos="8083087" algn="l"/>
                <a:tab pos="8533067" algn="l"/>
                <a:tab pos="8981542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fld id="{20382406-021B-4F49-830E-0422FD8C8CCC}" type="slidenum">
              <a:rPr lang="pt-BR" sz="1200"/>
              <a:pPr/>
              <a:t>1</a:t>
            </a:fld>
            <a:endParaRPr lang="pt-BR" sz="1200"/>
          </a:p>
        </p:txBody>
      </p:sp>
      <p:sp>
        <p:nvSpPr>
          <p:cNvPr id="179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79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7D22715-A8BF-40AE-A837-4F55EFB1F615}" type="slidenum">
              <a:rPr lang="pt-BR"/>
              <a:pPr/>
              <a:t>11</a:t>
            </a:fld>
            <a:endParaRPr lang="pt-BR"/>
          </a:p>
        </p:txBody>
      </p:sp>
      <p:sp>
        <p:nvSpPr>
          <p:cNvPr id="193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3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BE188E4-E502-4C0D-9B4F-A62ACB74F479}" type="slidenum">
              <a:rPr lang="pt-BR"/>
              <a:pPr/>
              <a:t>12</a:t>
            </a:fld>
            <a:endParaRPr lang="pt-BR"/>
          </a:p>
        </p:txBody>
      </p:sp>
      <p:sp>
        <p:nvSpPr>
          <p:cNvPr id="195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5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BE188E4-E502-4C0D-9B4F-A62ACB74F479}" type="slidenum">
              <a:rPr lang="pt-BR"/>
              <a:pPr/>
              <a:t>13</a:t>
            </a:fld>
            <a:endParaRPr lang="pt-BR"/>
          </a:p>
        </p:txBody>
      </p:sp>
      <p:sp>
        <p:nvSpPr>
          <p:cNvPr id="195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5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6785F78-6656-4BF2-8E6C-C1FF7C283C1D}" type="slidenum">
              <a:rPr lang="pt-BR"/>
              <a:pPr/>
              <a:t>14</a:t>
            </a:fld>
            <a:endParaRPr lang="pt-BR"/>
          </a:p>
        </p:txBody>
      </p:sp>
      <p:sp>
        <p:nvSpPr>
          <p:cNvPr id="1976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76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0D31F6B-5246-4876-AA03-34035CBDDE0B}" type="slidenum">
              <a:rPr lang="pt-BR"/>
              <a:pPr/>
              <a:t>15</a:t>
            </a:fld>
            <a:endParaRPr lang="pt-BR"/>
          </a:p>
        </p:txBody>
      </p:sp>
      <p:sp>
        <p:nvSpPr>
          <p:cNvPr id="1996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96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E9A26A4-39D9-4131-86E7-94FFAE5D3EA7}" type="slidenum">
              <a:rPr lang="pt-BR"/>
              <a:pPr/>
              <a:t>16</a:t>
            </a:fld>
            <a:endParaRPr lang="pt-BR"/>
          </a:p>
        </p:txBody>
      </p:sp>
      <p:sp>
        <p:nvSpPr>
          <p:cNvPr id="201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1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4ADD6A4-3D16-4D15-9C2E-68A35BE0D60F}" type="slidenum">
              <a:rPr lang="pt-BR"/>
              <a:pPr/>
              <a:t>17</a:t>
            </a:fld>
            <a:endParaRPr lang="pt-BR"/>
          </a:p>
        </p:txBody>
      </p:sp>
      <p:sp>
        <p:nvSpPr>
          <p:cNvPr id="2037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37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92A35E-E813-4703-BF8D-C4265E6698F0}" type="slidenum">
              <a:rPr lang="pt-BR"/>
              <a:pPr/>
              <a:t>18</a:t>
            </a:fld>
            <a:endParaRPr lang="pt-BR"/>
          </a:p>
        </p:txBody>
      </p:sp>
      <p:sp>
        <p:nvSpPr>
          <p:cNvPr id="2058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58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1435A28-84F5-4B3A-96FC-ED6BF084BF63}" type="slidenum">
              <a:rPr lang="pt-BR"/>
              <a:pPr/>
              <a:t>19</a:t>
            </a:fld>
            <a:endParaRPr lang="pt-BR"/>
          </a:p>
        </p:txBody>
      </p:sp>
      <p:sp>
        <p:nvSpPr>
          <p:cNvPr id="207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7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1435A28-84F5-4B3A-96FC-ED6BF084BF63}" type="slidenum">
              <a:rPr lang="pt-BR"/>
              <a:pPr/>
              <a:t>20</a:t>
            </a:fld>
            <a:endParaRPr lang="pt-BR"/>
          </a:p>
        </p:txBody>
      </p:sp>
      <p:sp>
        <p:nvSpPr>
          <p:cNvPr id="207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7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59A31A9-512B-4C25-AAEA-C05599836786}" type="slidenum">
              <a:rPr lang="pt-BR"/>
              <a:pPr/>
              <a:t>3</a:t>
            </a:fld>
            <a:endParaRPr lang="pt-BR"/>
          </a:p>
        </p:txBody>
      </p:sp>
      <p:sp>
        <p:nvSpPr>
          <p:cNvPr id="181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1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EDB41AC-A78F-42A6-80D5-017F97290BDE}" type="slidenum">
              <a:rPr lang="pt-BR"/>
              <a:pPr/>
              <a:t>21</a:t>
            </a:fld>
            <a:endParaRPr lang="pt-BR"/>
          </a:p>
        </p:txBody>
      </p:sp>
      <p:sp>
        <p:nvSpPr>
          <p:cNvPr id="2099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99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30BC32-52DD-49B0-A45D-BCAA90F448E6}" type="slidenum">
              <a:rPr lang="pt-BR"/>
              <a:pPr/>
              <a:t>22</a:t>
            </a:fld>
            <a:endParaRPr lang="pt-BR"/>
          </a:p>
        </p:txBody>
      </p:sp>
      <p:sp>
        <p:nvSpPr>
          <p:cNvPr id="2119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19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65966B1-339F-418A-9796-594EA3AD4AE2}" type="slidenum">
              <a:rPr lang="pt-BR"/>
              <a:pPr/>
              <a:t>23</a:t>
            </a:fld>
            <a:endParaRPr lang="pt-BR"/>
          </a:p>
        </p:txBody>
      </p:sp>
      <p:sp>
        <p:nvSpPr>
          <p:cNvPr id="2140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40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65966B1-339F-418A-9796-594EA3AD4AE2}" type="slidenum">
              <a:rPr lang="pt-BR"/>
              <a:pPr/>
              <a:t>24</a:t>
            </a:fld>
            <a:endParaRPr lang="pt-BR"/>
          </a:p>
        </p:txBody>
      </p:sp>
      <p:sp>
        <p:nvSpPr>
          <p:cNvPr id="2140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40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BCDD3B5-E210-43EE-A0C9-DE7F7F6B21EA}" type="slidenum">
              <a:rPr lang="pt-BR"/>
              <a:pPr/>
              <a:t>25</a:t>
            </a:fld>
            <a:endParaRPr lang="pt-BR"/>
          </a:p>
        </p:txBody>
      </p:sp>
      <p:sp>
        <p:nvSpPr>
          <p:cNvPr id="2160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60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ECA072-F708-41F7-BFC0-A3D56B1ECF28}" type="slidenum">
              <a:rPr lang="pt-BR"/>
              <a:pPr/>
              <a:t>26</a:t>
            </a:fld>
            <a:endParaRPr lang="pt-BR"/>
          </a:p>
        </p:txBody>
      </p:sp>
      <p:sp>
        <p:nvSpPr>
          <p:cNvPr id="2181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81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90E69B3-71F4-4D99-A99B-20730966DC0B}" type="slidenum">
              <a:rPr lang="pt-BR"/>
              <a:pPr/>
              <a:t>27</a:t>
            </a:fld>
            <a:endParaRPr lang="pt-BR"/>
          </a:p>
        </p:txBody>
      </p:sp>
      <p:sp>
        <p:nvSpPr>
          <p:cNvPr id="2201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201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15E9FF-14A7-4AF2-9C8B-B46E3945E21B}" type="slidenum">
              <a:rPr lang="pt-BR"/>
              <a:pPr/>
              <a:t>4</a:t>
            </a:fld>
            <a:endParaRPr lang="pt-BR"/>
          </a:p>
        </p:txBody>
      </p:sp>
      <p:sp>
        <p:nvSpPr>
          <p:cNvPr id="183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3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15E9FF-14A7-4AF2-9C8B-B46E3945E21B}" type="slidenum">
              <a:rPr lang="pt-BR"/>
              <a:pPr/>
              <a:t>5</a:t>
            </a:fld>
            <a:endParaRPr lang="pt-BR"/>
          </a:p>
        </p:txBody>
      </p:sp>
      <p:sp>
        <p:nvSpPr>
          <p:cNvPr id="183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3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8D72F72-BC62-4B7C-BB18-BF6145B151B3}" type="slidenum">
              <a:rPr lang="pt-BR"/>
              <a:pPr/>
              <a:t>6</a:t>
            </a:fld>
            <a:endParaRPr lang="pt-BR"/>
          </a:p>
        </p:txBody>
      </p:sp>
      <p:sp>
        <p:nvSpPr>
          <p:cNvPr id="187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7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8D72F72-BC62-4B7C-BB18-BF6145B151B3}" type="slidenum">
              <a:rPr lang="pt-BR"/>
              <a:pPr/>
              <a:t>7</a:t>
            </a:fld>
            <a:endParaRPr lang="pt-BR"/>
          </a:p>
        </p:txBody>
      </p:sp>
      <p:sp>
        <p:nvSpPr>
          <p:cNvPr id="187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7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DC0AA70-290E-4938-8D44-5378E4183A9E}" type="slidenum">
              <a:rPr lang="pt-BR"/>
              <a:pPr/>
              <a:t>8</a:t>
            </a:fld>
            <a:endParaRPr lang="pt-BR"/>
          </a:p>
        </p:txBody>
      </p:sp>
      <p:sp>
        <p:nvSpPr>
          <p:cNvPr id="189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89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C3FB3D7-DDCE-4136-8E23-8AEF3ACCB7D5}" type="slidenum">
              <a:rPr lang="pt-BR"/>
              <a:pPr/>
              <a:t>9</a:t>
            </a:fld>
            <a:endParaRPr lang="pt-BR"/>
          </a:p>
        </p:txBody>
      </p:sp>
      <p:sp>
        <p:nvSpPr>
          <p:cNvPr id="191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1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C3FB3D7-DDCE-4136-8E23-8AEF3ACCB7D5}" type="slidenum">
              <a:rPr lang="pt-BR"/>
              <a:pPr/>
              <a:t>10</a:t>
            </a:fld>
            <a:endParaRPr lang="pt-BR"/>
          </a:p>
        </p:txBody>
      </p:sp>
      <p:sp>
        <p:nvSpPr>
          <p:cNvPr id="191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1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033" y="4344126"/>
            <a:ext cx="5023185" cy="4110446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D2C65-E142-4DF6-8CAB-A8B0C15DD7F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76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100CF-7A85-4621-8933-2BB8931FF35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0643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B2AA54-E28D-44F1-8731-C199C1A4731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93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39FF7F-3219-41A7-88A1-C69DE2E97E1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900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8ED2E-87C4-4B38-B6CC-7600ADB9F9B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1424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ADBBC1-CC62-4D2C-850A-21239A79840E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083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5D261-C64A-41C2-A430-89E14F7F95CE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232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FA008-A58B-4CE7-960B-2005E09BDA1A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867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5B3210-37E5-4FEA-A083-11B1CD38DAF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5139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804FB-69ED-43C9-963F-A22FF479AB2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731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0338" y="463550"/>
            <a:ext cx="1941512" cy="575151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2138" cy="575151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41F41E-5225-4339-B2DB-E9A16AC151C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030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ED7F62-6D28-4626-8D5D-5E8FB24CDC4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668E83-2DB2-44B8-B47A-FBC5FAD3E96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70CC3-B5B6-4915-ADC2-0EBDBA8406D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CDE862-A06D-4D95-97E4-DEA9A001106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EEC6C-4B48-4B51-91DB-0634FFD3E04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76668-ED0E-4C90-A494-AE9CF059007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9B1216-9460-4548-B322-086E1A19D95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BC5CE0-85D0-439B-9F28-14640F16B9E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C3A24-06FD-4ABF-A00E-54EF72E9B9A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6F1D6-E869-4FF1-8595-7040840EFC9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0338" y="463550"/>
            <a:ext cx="1941512" cy="575151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2138" cy="575151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16C2E-9FE1-4E33-9E0A-762563124D2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11/02/2017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966788"/>
            <a:ext cx="4921250" cy="492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605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 sz="2400" smtClean="0">
              <a:solidFill>
                <a:srgbClr val="FFFFFF"/>
              </a:solidFill>
            </a:endParaRP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 sz="2400" smtClean="0">
              <a:solidFill>
                <a:srgbClr val="FFFFF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defRPr>
                <a:solidFill>
                  <a:srgbClr val="000000"/>
                </a:solidFill>
              </a:defRPr>
            </a:lvl1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fld id="{FE42B4F2-F107-49F3-929A-3CAAB9725B9A}" type="slidenum">
              <a:rPr lang="pt-BR" sz="2400" smtClean="0"/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pt-BR" sz="2400" smtClean="0"/>
          </a:p>
        </p:txBody>
      </p:sp>
    </p:spTree>
    <p:extLst>
      <p:ext uri="{BB962C8B-B14F-4D97-AF65-F5344CB8AC3E}">
        <p14:creationId xmlns:p14="http://schemas.microsoft.com/office/powerpoint/2010/main" val="75041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>
            <a:lum bright="70000" contrast="-70000"/>
          </a:blip>
          <a:srcRect/>
          <a:stretch>
            <a:fillRect/>
          </a:stretch>
        </p:blipFill>
        <p:spPr bwMode="auto">
          <a:xfrm>
            <a:off x="2109788" y="966788"/>
            <a:ext cx="4921250" cy="4921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6050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233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/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defRPr>
                <a:solidFill>
                  <a:srgbClr val="000000"/>
                </a:solidFill>
              </a:defRPr>
            </a:lvl1pPr>
          </a:lstStyle>
          <a:p>
            <a:fld id="{5E699914-A073-4A1D-A19E-1F7F3D6D3F08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SimSun" charset="0"/>
          <a:cs typeface="SimSun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1"/>
          <p:cNvSpPr txBox="1">
            <a:spLocks noChangeArrowheads="1"/>
          </p:cNvSpPr>
          <p:nvPr/>
        </p:nvSpPr>
        <p:spPr bwMode="auto">
          <a:xfrm>
            <a:off x="0" y="2781300"/>
            <a:ext cx="91440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5pPr>
            <a:lvl6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6pPr>
            <a:lvl7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7pPr>
            <a:lvl8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8pPr>
            <a:lvl9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sz="9800" b="1" dirty="0" smtClean="0">
                <a:solidFill>
                  <a:srgbClr val="FF0000"/>
                </a:solidFill>
              </a:rPr>
              <a:t>CAPÍTULO II</a:t>
            </a:r>
          </a:p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sz="9800" b="1" dirty="0" smtClean="0">
                <a:solidFill>
                  <a:srgbClr val="FF0000"/>
                </a:solidFill>
              </a:rPr>
              <a:t>JULGAR</a:t>
            </a:r>
          </a:p>
        </p:txBody>
      </p:sp>
      <p:sp>
        <p:nvSpPr>
          <p:cNvPr id="178179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5pPr>
            <a:lvl6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6pPr>
            <a:lvl7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7pPr>
            <a:lvl8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8pPr>
            <a:lvl9pPr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15D1D164-5C58-4F99-996B-8BA570B44997}" type="slidenum">
              <a:rPr lang="pt-BR" sz="1400" smtClean="0"/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1</a:t>
            </a:fld>
            <a:endParaRPr lang="pt-BR" sz="1400" smtClean="0"/>
          </a:p>
        </p:txBody>
      </p:sp>
    </p:spTree>
    <p:extLst>
      <p:ext uri="{BB962C8B-B14F-4D97-AF65-F5344CB8AC3E}">
        <p14:creationId xmlns:p14="http://schemas.microsoft.com/office/powerpoint/2010/main" val="8669873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3. A ALIANÇA ROMPIDA E O PECADO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196975"/>
            <a:ext cx="8856663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relações interpessoais também são afetadas.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Rompe-se a harmonia do casal: se transforma em cumplicidade no pecado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3,6) e fuga da responsabilidade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3,12-13).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tensão leva à violência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o assassinato de Abel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4,8) e a injustiça se espalha sobre a terra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4,23)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perda da linguagem do amor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causa do desentendimento e das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rupturas com o próximo e com a criação</a:t>
            </a:r>
          </a:p>
        </p:txBody>
      </p:sp>
      <p:sp>
        <p:nvSpPr>
          <p:cNvPr id="190468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F5517B4-120E-4012-A265-EF44196D2CEA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1"/>
          <p:cNvSpPr txBox="1">
            <a:spLocks noChangeArrowheads="1"/>
          </p:cNvSpPr>
          <p:nvPr/>
        </p:nvSpPr>
        <p:spPr bwMode="auto">
          <a:xfrm>
            <a:off x="-4451" y="18864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3. A ALIANÇA ROMPIDA E O PECADO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739775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profetas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confrontam o pecado com o plano de Deus e falam do arrependimento (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5,4; Os 14; Jr 3,12; 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55,7; 57,15; Ez 18,23). As relações podem ser restauradas por Deus, que vai intervir na desarmonia do coração humano (Ez 37)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Inicia-se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anúncio do tempo messiânico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no qual a conversão e a esperança podem renascer.  Isaías anuncia que harmonia da criação será reestabelecida.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recuperará sua relação com Deus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54,13)  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entre os homens será restaurada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2,4; 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60,18-19) e  a relação com o mundo criado será pacificada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11,6-8)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251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6B08A42-BE8B-499E-95D7-B6856CFC7D2C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4. TEMPOS MESSIÂNICOS: RESTAURAÇÃO DE TUDO EM CRISTO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571612"/>
            <a:ext cx="8856663" cy="513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enviou seu Filho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resgatar os que eram sujeitos à Lei, e todos recebermos a dignidade de filhos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4,4-5)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concretizam a Lei e os profetas e inaugura-se o tempo messiânico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encarnação nos revela que Deus deseja salvar o mundo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 3,17). Tudo é dele, por ele e para ele (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11,36)</a:t>
            </a:r>
          </a:p>
        </p:txBody>
      </p:sp>
      <p:sp>
        <p:nvSpPr>
          <p:cNvPr id="19456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5E401F1-69BC-44F8-B769-B6732AE16D2E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4. TEMPOS MESSIÂNICOS: RESTAURAÇÃO DE TUDO EM CRISTO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1571612"/>
            <a:ext cx="8856663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Cristo é restabelecida e elevada à plenitude a relação entre o homem e Deus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 ação de Deus é primeira e decisiva “tudo vem de Deus, que, por Cristo, nos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reconciliou consigo” (2Cor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5,18)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sempre amou a humanidade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5,10) e morreu para salvá-la (2Cor 5,8).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parábolas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Jesus faz perceber que a criação contém em si explicações do agir de Deus (Mc 4,3-9) e do Reino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6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5E401F1-69BC-44F8-B769-B6732AE16D2E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4. TEMPOS MESSIÂNICOS: RESTAURAÇÃO DE TUDO EM CRISTO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174781"/>
            <a:ext cx="8856663" cy="534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 de elementos da criação em sua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catequese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 fonte de água viva ( Jo 4,10-14), a chuva que cai sobre justos e injustos (Mt 5,45), a vinha e seus ramos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15), a fé com a semente e o coração do homem com o terreno onde a semente é lançada (Mc 4,1-20), os lírios do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campo (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 6,28-29)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Somente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buscando o Reino de Deus o homem pode libertar-se do desejo de possuir                                    	                                                     (Mt 6,33-34)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1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DE0F133-853E-4379-B1EC-692663077BE1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1"/>
          <p:cNvSpPr txBox="1">
            <a:spLocks noChangeArrowheads="1"/>
          </p:cNvSpPr>
          <p:nvPr/>
        </p:nvSpPr>
        <p:spPr bwMode="auto">
          <a:xfrm>
            <a:off x="-7448" y="18864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4. TEMPOS MESSIÂNICOS: RESTAURAÇÃO DE TUDO EM CRISTO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34593" y="968375"/>
            <a:ext cx="9144000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criação precisa ser renovada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nela a humanidade redimida habitará (Mt 5,5).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será libertada da escravidão da corrupção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em vista da liberdade que é a glória dos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filhos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Deus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8,21)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libertada é apresentada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21-22 através da imagem da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Jerusalém celeste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intervenção divina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põe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sofrimento e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surge um novo céu e uma nova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 21,1)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na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a meta da história foi alcançada, foram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	feitas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novas todas as coisas,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está   	renovada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60" name="Text Box 3"/>
          <p:cNvSpPr txBox="1">
            <a:spLocks noChangeArrowheads="1"/>
          </p:cNvSpPr>
          <p:nvPr/>
        </p:nvSpPr>
        <p:spPr bwMode="auto">
          <a:xfrm>
            <a:off x="7020272" y="64008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2293CFD-A3C7-425E-8118-029E4E8932DA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pt-BR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ext Box 1"/>
          <p:cNvSpPr txBox="1">
            <a:spLocks noChangeArrowheads="1"/>
          </p:cNvSpPr>
          <p:nvPr/>
        </p:nvSpPr>
        <p:spPr bwMode="auto">
          <a:xfrm>
            <a:off x="-1" y="18864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4. TEMPOS MESSIÂNICOS: RESTAURAÇÃO DE TUDO EM CRISTO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43668" y="1114412"/>
            <a:ext cx="8856663" cy="513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revelação emerge 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desejo de Deus pela preservação e cuidado com a obra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criada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isso, colocou o homem no jardim com a vocação de cultivar e guardar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esquece de Deus, desintegra-se a relação com seu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próximo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passa a ser objeto de exploração e domínio. Deus ensina ao homem que todas as criaturas estão relacionadas entre si e que a criação o precede em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existênci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fé exige o zelo e o respeito pela obra criada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sz="2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0708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721DBFE-0CB8-46A5-9511-EEE224059351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300" b="1" dirty="0">
                <a:solidFill>
                  <a:srgbClr val="FF0000"/>
                </a:solidFill>
              </a:rPr>
              <a:t>5. LAUDATO SI’: PONTO CULMINANTE DE UM CAMINHO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1112838"/>
            <a:ext cx="9144000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Entre </a:t>
            </a: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os temas do ensino social da Igreja a ecologia é uma presença </a:t>
            </a:r>
            <a:r>
              <a:rPr lang="pt-BR" alt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recente, mas consolidada</a:t>
            </a:r>
            <a:endParaRPr lang="pt-BR" altLang="pt-B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</a:t>
            </a:r>
            <a:r>
              <a:rPr lang="pt-BR" alt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magistério</a:t>
            </a: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têm contribuído para o aprofundamento e para a divulgação dos desafios e a busca coletiva de soluções.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Ponto culminante é a encíclica </a:t>
            </a:r>
            <a:r>
              <a:rPr lang="pt-BR" altLang="pt-BR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Laudato</a:t>
            </a:r>
            <a:r>
              <a:rPr lang="pt-BR" altLang="pt-BR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altLang="pt-BR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Si’</a:t>
            </a:r>
            <a:r>
              <a:rPr lang="pt-BR" altLang="pt-B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 </a:t>
            </a:r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	</a:t>
            </a:r>
            <a:r>
              <a:rPr lang="pt-BR" alt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</a:t>
            </a: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papa Francisco afirmou que guardar a criação inteira </a:t>
            </a:r>
            <a:r>
              <a:rPr lang="pt-BR" alt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	é </a:t>
            </a: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um serviço que é chamado a cumprir.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</a:t>
            </a: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desafio da convivência com os biomas se ilumina de modo particular com a reflexão a respeito da interligação de todas as criaturas</a:t>
            </a:r>
          </a:p>
        </p:txBody>
      </p:sp>
      <p:sp>
        <p:nvSpPr>
          <p:cNvPr id="20275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646BB290-2A46-47E9-B6EE-9CF64DD17118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 dirty="0">
                <a:solidFill>
                  <a:srgbClr val="FF0000"/>
                </a:solidFill>
              </a:rPr>
              <a:t>6. BEATO PAULO VI: A TOMADA DE CONSCIÊNCIA DO DESAFIO ECOLÓGICO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287337" y="928670"/>
            <a:ext cx="8856663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Paulo 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VI, na </a:t>
            </a:r>
            <a:r>
              <a:rPr lang="pt-BR" altLang="pt-BR" sz="27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Octogesima</a:t>
            </a:r>
            <a:r>
              <a:rPr lang="pt-BR" altLang="pt-BR" sz="27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altLang="pt-BR" sz="27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Adveniens</a:t>
            </a:r>
            <a:r>
              <a:rPr lang="pt-BR" alt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iniciou a reflexão sobre a </a:t>
            </a: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ecologia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indicando sua relação com o modelo de desenvolvimento: </a:t>
            </a: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homem toma consciência 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 que, pela </a:t>
            </a: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exploração inconsiderada da natureza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começa a correr o risco de destruí-la e de vir a ser, também ele, vítima dessa degradação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Não só o ambiente material se torna uma ameaça, poluições e lixo, novas doenças, poder destruidor absoluto; é mesmo o quadro que o homem não consegue dominar, criando assim um ambiente global, que poderá se tornar insuportável a ele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cristão </a:t>
            </a:r>
            <a:r>
              <a:rPr lang="pt-BR" alt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diante 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estas perspectivas novas, </a:t>
            </a:r>
            <a:r>
              <a:rPr lang="pt-BR" alt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deve </a:t>
            </a: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assumir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alt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altLang="pt-BR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altLang="pt-BR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responsabilidade</a:t>
            </a:r>
            <a:r>
              <a:rPr lang="pt-BR" alt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juntamente com os outros homens, por um destino, na realidade, já comum</a:t>
            </a:r>
          </a:p>
        </p:txBody>
      </p:sp>
      <p:sp>
        <p:nvSpPr>
          <p:cNvPr id="20480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8F7DFED-7322-47B9-BCDB-138985F42EFB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7. SÃO JOÃO PAULO II: ECOLOGIA E ÉTICA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42844" y="928670"/>
            <a:ext cx="8856663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João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Paulo II: “é preciso levar em conta a natureza de cada ser e as ligações mútuas entre todos, em um sistema ordenado, que é justamente o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cosmos”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Mostrou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limitação imposta por Deus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com a proibição de comer o fruto da árvore e que estamos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submetidos a leis biológicas e morais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gradual esgotamento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da camada do ozônio e o efeito estufa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já atingiram dimensões críticas, por causa da ação humana, trazendo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mudanças meteorológicas e atmosféricas,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cujos efeitos nefastos.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0685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33F88ED-54FB-4D4F-827B-A0107718FEE0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4147" y="256903"/>
            <a:ext cx="6447501" cy="1320800"/>
          </a:xfrm>
        </p:spPr>
        <p:txBody>
          <a:bodyPr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JULGAR</a:t>
            </a:r>
            <a:br>
              <a:rPr lang="pt-BR" b="1" dirty="0" smtClean="0">
                <a:solidFill>
                  <a:schemeClr val="tx1"/>
                </a:solidFill>
              </a:rPr>
            </a:b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3883" y="1267098"/>
            <a:ext cx="5899332" cy="4957144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Harmonia original: </a:t>
            </a:r>
            <a:r>
              <a:rPr lang="pt-BR" sz="2500" dirty="0" smtClean="0"/>
              <a:t>o mundo criado</a:t>
            </a:r>
          </a:p>
          <a:p>
            <a:r>
              <a:rPr lang="pt-BR" sz="2500" b="1" dirty="0" smtClean="0"/>
              <a:t>A ALIANÇA ROMPIDA E O PECADO</a:t>
            </a:r>
            <a:endParaRPr lang="pt-BR" sz="2500" dirty="0" smtClean="0"/>
          </a:p>
          <a:p>
            <a:r>
              <a:rPr lang="pt-BR" sz="2500" b="1" dirty="0" smtClean="0"/>
              <a:t>TEMPOS MESSIÂNICOS: </a:t>
            </a:r>
            <a:r>
              <a:rPr lang="pt-BR" sz="2500" dirty="0" smtClean="0"/>
              <a:t>Restauração de tudo em Cristo</a:t>
            </a:r>
          </a:p>
          <a:p>
            <a:r>
              <a:rPr lang="pt-BR" sz="2500" b="1" dirty="0" smtClean="0"/>
              <a:t>LAUDATO SI: </a:t>
            </a:r>
            <a:r>
              <a:rPr lang="pt-BR" sz="2500" dirty="0" smtClean="0"/>
              <a:t>Ponto culminante de um caminho</a:t>
            </a:r>
          </a:p>
          <a:p>
            <a:r>
              <a:rPr lang="pt-BR" sz="2500" b="1" dirty="0" smtClean="0"/>
              <a:t>Beato Paulo VI: </a:t>
            </a:r>
            <a:r>
              <a:rPr lang="pt-BR" sz="2500" dirty="0" smtClean="0"/>
              <a:t>a consciência do desafio ecológico</a:t>
            </a:r>
          </a:p>
          <a:p>
            <a:r>
              <a:rPr lang="pt-BR" sz="2500" b="1" dirty="0" smtClean="0"/>
              <a:t>São João Paulo II: </a:t>
            </a:r>
            <a:r>
              <a:rPr lang="pt-BR" sz="2500" dirty="0" smtClean="0"/>
              <a:t>ecologia e ética</a:t>
            </a:r>
          </a:p>
          <a:p>
            <a:r>
              <a:rPr lang="pt-BR" sz="2500" b="1" dirty="0" smtClean="0"/>
              <a:t>Bento XVI: </a:t>
            </a:r>
            <a:r>
              <a:rPr lang="pt-BR" sz="2500" dirty="0" smtClean="0"/>
              <a:t>A ecologia humana</a:t>
            </a:r>
          </a:p>
          <a:p>
            <a:r>
              <a:rPr lang="pt-BR" sz="2500" b="1" dirty="0" smtClean="0"/>
              <a:t>Papa Francisco: </a:t>
            </a:r>
            <a:r>
              <a:rPr lang="pt-BR" sz="2500" dirty="0" smtClean="0"/>
              <a:t>ecologia integral</a:t>
            </a:r>
            <a:endParaRPr lang="pt-BR" sz="2500" dirty="0"/>
          </a:p>
        </p:txBody>
      </p:sp>
      <p:pic>
        <p:nvPicPr>
          <p:cNvPr id="4" name="Imagem 3" descr="simbolo NE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"/>
            <a:ext cx="1214845" cy="1214845"/>
          </a:xfrm>
          <a:prstGeom prst="rect">
            <a:avLst/>
          </a:prstGeom>
        </p:spPr>
      </p:pic>
      <p:pic>
        <p:nvPicPr>
          <p:cNvPr id="8" name="Imagem 7" descr="BÍBL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4652" y="535576"/>
            <a:ext cx="2767694" cy="2952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7. SÃO JOÃO PAULO II: ECOLOGIA E ÉTICA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42844" y="928670"/>
            <a:ext cx="9001156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 eaLnBrk="1" hangingPunct="1">
              <a:spcBef>
                <a:spcPts val="0"/>
              </a:spcBef>
              <a:buNone/>
              <a:defRPr/>
            </a:pP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  </a:t>
            </a: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Enquanto 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em alguns casos o dano já é talvez irreversível, outros pode ser </a:t>
            </a: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atenuado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É 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um dever, assumir as próprias responsabilidades. </a:t>
            </a: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Afirmava o direito a um ambiente seguro como direito do homem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Os Estados devem ser solidários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entre si, na promoção de um ambiente natural e social pacífico e </a:t>
            </a:r>
            <a:r>
              <a:rPr lang="pt-B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saudável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Na </a:t>
            </a:r>
            <a:r>
              <a:rPr lang="pt-BR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Centesimus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Annus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considera que </a:t>
            </a: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homem consome de maneira excessiva e desordenada os recursos naturais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Ele substitui-se a Deus e acaba por provocar a revolta da natureza, mais tiranizada do que governada por ele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t-B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0685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33F88ED-54FB-4D4F-827B-A0107718FEE0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7. SÃO JOÃO PAULO II: ECOLOGIA E ÉTICA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196975"/>
            <a:ext cx="8856663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questão ecológica é ligada ao ambiente 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humano,  a uma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autêntica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ecologia </a:t>
            </a:r>
            <a:r>
              <a:rPr 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humana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preservação dos hábitats deve aliar-se ao respeito pela estrutura natural e moral do homem.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Devemos demolir as estruturas contrárias à humanidade do ambiente e substituí-las com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formas de convivência mais autênticas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crise ambiental é fundamentalmente </a:t>
            </a:r>
            <a:r>
              <a:rPr lang="pt-B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moral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relação entre homem e  criação deve ser cultivada com amor e sabedoria</a:t>
            </a:r>
          </a:p>
        </p:txBody>
      </p:sp>
      <p:sp>
        <p:nvSpPr>
          <p:cNvPr id="208900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BA904D3-768F-4A87-A0EE-D9E0CB7985A3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8. BENTO XVI: A ECOLOGIA HUMANA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719138"/>
            <a:ext cx="9144000" cy="628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Bento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XVI é considerado o primeiro papa verde. </a:t>
            </a:r>
            <a:endParaRPr lang="pt-BR" sz="25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Mostrou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relação entre ecologia da natureza, humana e social </a:t>
            </a:r>
          </a:p>
          <a:p>
            <a:pPr marL="342900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Na </a:t>
            </a:r>
            <a:r>
              <a:rPr lang="pt-BR" sz="25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Caritas in </a:t>
            </a:r>
            <a:r>
              <a:rPr lang="pt-BR" sz="25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Veritate</a:t>
            </a: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mostra a questão ambiental relacionada com o ecológico, o jurídico, o econômico, o político e o cultural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Recorda a urgência de uma </a:t>
            </a:r>
            <a:r>
              <a:rPr lang="pt-BR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solidariedade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que leve a uma </a:t>
            </a:r>
            <a:r>
              <a:rPr lang="pt-BR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redistribuição mundial dos recursos energéticos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de modo que os próprios países desprovidos possam ter acesso a eles</a:t>
            </a:r>
          </a:p>
          <a:p>
            <a:pPr marL="342900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Igreja tem uma responsabilidade pela </a:t>
            </a: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criação.                  Deve   defender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terra, a água e o ar como dons da criação  </a:t>
            </a: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que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são para todos. </a:t>
            </a:r>
            <a:r>
              <a:rPr lang="pt-BR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                                                                  Deve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proteger o homem contra a destruição de si mesmo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Devemos </a:t>
            </a:r>
            <a:r>
              <a:rPr lang="pt-BR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mudar o modelo de desenvolvimento </a:t>
            </a:r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para uma responsabilidade em relação à criação, pelas emergências ambientais e </a:t>
            </a:r>
            <a:r>
              <a:rPr lang="pt-BR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pelo escândalo da fome e da miséria</a:t>
            </a:r>
          </a:p>
        </p:txBody>
      </p:sp>
      <p:sp>
        <p:nvSpPr>
          <p:cNvPr id="210948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8789675-299C-41B4-9891-B3302A20071D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9. FRANCISCO: UMA ECOLOGIA INTEGRAL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1071546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Papa Francisco fala que Ecologia humana e ecologia ambiental caminham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juntas.              Visão mais ampla, global.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Interroga-se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sobre qual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impacto do progresso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(?)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econômico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novas tecnologias e sistema financeiro sobre os seres humanos e sobre o ambiente</a:t>
            </a:r>
          </a:p>
          <a:p>
            <a:r>
              <a:rPr lang="pt-BR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Evangelii</a:t>
            </a:r>
            <a:r>
              <a:rPr lang="pt-B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Gaudium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: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Nós, os seres humanos, guardiões das outras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criaturas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 Não deixemos que, à nossa passagem, fiquem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sinais de destruição e de morte que afetem a nossa vida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  e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das gerações futuras</a:t>
            </a:r>
          </a:p>
        </p:txBody>
      </p:sp>
      <p:sp>
        <p:nvSpPr>
          <p:cNvPr id="21299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74D2B74-1404-46B4-AA3A-CF06EE23F017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9. FRANCISCO: UMA ECOLOGIA INTEGRAL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215900" y="1071546"/>
            <a:ext cx="89281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sistema tende a englobar tudo para aumentar os benefícios e qualquer realidade frágil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fica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indefesa em relação aos interesses do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mercado divinizado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transformados em regra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absoluta  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tempo está acabando. Só podemos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encontrar soluções globais  se agirmos juntos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 de comum acordo. Existe um claro, definitivo e improrrogável imperativo ético de agir</a:t>
            </a:r>
          </a:p>
          <a:p>
            <a:pPr marL="342900" indent="-342900"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1299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74D2B74-1404-46B4-AA3A-CF06EE23F017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9. FRANCISCO: UMA ECOLOGIA INTEGRAL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928670"/>
            <a:ext cx="89281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Francisco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incluiu o tema na DSI ao produzir a  </a:t>
            </a:r>
            <a:r>
              <a:rPr lang="la-Latn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Laudato </a:t>
            </a:r>
            <a:r>
              <a:rPr lang="la-Latn" sz="3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Si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’,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onde 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reconhece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 ponto de vista científico sobre as mudanças climáticas,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Seu objetivo é  convidar todos os de boa vontade a considerar bem as suas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responsabilidades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para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com as gerações futuras </a:t>
            </a:r>
            <a:r>
              <a:rPr lang="pt-BR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 agir de modo 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consequente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pt-BR" sz="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Trata-se </a:t>
            </a:r>
            <a:r>
              <a:rPr lang="pt-BR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de assegurar que todos tenham água limpa, ar puro, garantir que possam ter vida digna, </a:t>
            </a:r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        ter </a:t>
            </a:r>
            <a:r>
              <a:rPr lang="pt-BR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acesso aos bens do desenvolvimento integral, </a:t>
            </a:r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 boas </a:t>
            </a:r>
            <a:r>
              <a:rPr lang="pt-BR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condições de saúde e possam continuar se relacionando com a criação, da qual são parte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t-BR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1504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F77FB91-7637-4FAF-B7AB-AD37E4E3AC21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9. FRANCISCO: UMA ECOLOGIA INTEGRAL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196975"/>
            <a:ext cx="89281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CF 2017 permite contextualizar a </a:t>
            </a:r>
            <a:r>
              <a:rPr lang="pt-BR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Laudato</a:t>
            </a:r>
            <a:r>
              <a:rPr lang="pt-BR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pt-B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Si’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assumir suas propostas em cada comunidade relacionando a questão global com os desafios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locais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Dois elementos são destacados pelo Papa Francisco:</a:t>
            </a:r>
          </a:p>
          <a:p>
            <a:pPr marL="817200" lvl="2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As </a:t>
            </a:r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criaturas, refletem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, cada qual a seu modo, uma centelha da </a:t>
            </a:r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sabedoria e da bondade infinitas de Deus </a:t>
            </a:r>
          </a:p>
          <a:p>
            <a:pPr marL="800100" lvl="1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 </a:t>
            </a:r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interdependência das criaturas 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é querida por Deus</a:t>
            </a:r>
          </a:p>
        </p:txBody>
      </p:sp>
      <p:sp>
        <p:nvSpPr>
          <p:cNvPr id="21709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2584D2F-C78D-44CB-88E2-DA00FC663462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Text Box 1"/>
          <p:cNvSpPr txBox="1">
            <a:spLocks noChangeArrowheads="1"/>
          </p:cNvSpPr>
          <p:nvPr/>
        </p:nvSpPr>
        <p:spPr bwMode="auto">
          <a:xfrm>
            <a:off x="0" y="21429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9. FRANCISCO: UMA ECOLOGIA INTEGRAL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1071546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Um eixo fundamenta é a </a:t>
            </a: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relação entre os pobres e a fragilidade do planeta, tudo está estreitamente interligado no mundo,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 crítica do novo paradigma e das formas de poder que derivam da tecnologia, o convite a procurar outras maneiras de entender economia e progresso, o valor de cada criatura, o sentido humano da ecologia, a necessidade de debates sinceros e honestos, a responsabilidade da política, a cultura do descarte e a proposta de um novo estilo de vida</a:t>
            </a:r>
          </a:p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Ressalta a necessidade da </a:t>
            </a: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participação e o envolvimento de todos. 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As questões sejam discutidas também em seu impacto local</a:t>
            </a:r>
          </a:p>
        </p:txBody>
      </p:sp>
      <p:sp>
        <p:nvSpPr>
          <p:cNvPr id="219140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801B4C8-2472-45AE-8EAA-F4F3AEC85F9F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1. NA SAGRADA ESCRITURA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714356"/>
            <a:ext cx="8856663" cy="6143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Sagrada Escritura não se preocupa diretamente com os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biomas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Contudo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oferece elementos que iluminam a temática a partir do projeto de Deus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nela apresentado 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 projeto inicia-se pela criação e organização do mundo, conhece uma ruptura por causa do pecado e seu verdadeiro significado é revelado em Cristo Jesus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reflexão que segue está dividida nesses três momentos buscando apresentar que o mundo e as criaturas fazem parte desse projeto de Deus</a:t>
            </a:r>
          </a:p>
        </p:txBody>
      </p:sp>
      <p:sp>
        <p:nvSpPr>
          <p:cNvPr id="180228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5772E87-33F4-4C35-94CA-0301453D51F9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2. HARMONIA ORIGINAL: O MUNDO CRIADO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50" y="1196975"/>
            <a:ext cx="8856663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mundo foi criado por Deus, é obra desejada por Ele,  por amor.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criação é apresentada em dois relatos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primeiro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criação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realizada em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sete dias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1,1-2,4a). Cada dia tem em seu programa um elemento necessário para  a continuidade da obra no outro dia. Assim é apresentada a criação e 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inter-relação de seus elementos na sequência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luz--luzeiro, firmamento-pássaros/peixes, solo firme-animais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terrestres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7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0DEF9C3-3658-4D6A-A111-B8FEED03B15F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1"/>
          <p:cNvSpPr txBox="1">
            <a:spLocks noChangeArrowheads="1"/>
          </p:cNvSpPr>
          <p:nvPr/>
        </p:nvSpPr>
        <p:spPr bwMode="auto">
          <a:xfrm>
            <a:off x="0" y="21429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2. HARMONIA ORIGINAL: O MUNDO CRIADO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901139"/>
            <a:ext cx="9144000" cy="5956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relato da criação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2,4b-25) mostra a mesma coisa. Não existia arbusto, pois não havia chuva e quem cultivasse o solo e Deus providencia a chuva e forma o homem. 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Nenhum ser existe isoladamente, uns dependem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outros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o ser humano deve ser o guarda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desta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criada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Nessa harmonia, as criaturas são muito boas   (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1,31), a criação está repleta de maravilhas que ultrapassam o conhecimento (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Jó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42,3).          A existência de cada ser é um louvor a Deus: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3,57 – 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 – 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19/18,2-5 – 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147/146,8-18)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76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0DEF9C3-3658-4D6A-A111-B8FEED03B15F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>
                <a:solidFill>
                  <a:srgbClr val="FF0000"/>
                </a:solidFill>
              </a:rPr>
              <a:t>2. HARMONIA ORIGINAL: O MUNDO CRIADO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107949" y="992158"/>
            <a:ext cx="9036051" cy="586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homem, criado à imagem e semelhança de Deus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(Gn 1,27), tem um papel mais importante que aos outros seres (Gn 1,28)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Deus confia a ele a guarda da criação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Por isso, Deus planta um jardim e coloca o homem ali para cultivar e guardar (Gn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2,5.15)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mulher da costela do homem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conferindo a ela a mesma dignidade e a mesma missão (Gn 2,18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Assim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 homem possui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três tipos de relação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com Deus, com a obra criada e com seu próximo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7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98CBE35-EA75-466E-B858-5E347E473CF7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1"/>
          <p:cNvSpPr txBox="1">
            <a:spLocks noChangeArrowheads="1"/>
          </p:cNvSpPr>
          <p:nvPr/>
        </p:nvSpPr>
        <p:spPr bwMode="auto">
          <a:xfrm>
            <a:off x="0" y="142852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400" b="1" dirty="0">
                <a:solidFill>
                  <a:srgbClr val="FF0000"/>
                </a:solidFill>
              </a:rPr>
              <a:t>2. HARMONIA ORIGINAL: O MUNDO </a:t>
            </a:r>
            <a:r>
              <a:rPr lang="pt-BR" sz="3400" b="1" dirty="0" smtClean="0">
                <a:solidFill>
                  <a:srgbClr val="FF0000"/>
                </a:solidFill>
              </a:rPr>
              <a:t>           CRIADO</a:t>
            </a:r>
            <a:endParaRPr lang="pt-BR" sz="3400" b="1" dirty="0">
              <a:solidFill>
                <a:srgbClr val="FF0000"/>
              </a:solidFill>
            </a:endParaRP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857232"/>
            <a:ext cx="9144000" cy="600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jardim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não é apenas o local do qual retira o seu alimento, mas é 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do encontro com Deus e da vivência da fraternidade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(Gn 1,29-31)</a:t>
            </a:r>
          </a:p>
          <a:p>
            <a:pPr marL="3600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deve ser cultivado com o mesmo amor com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que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foi criado, para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frutificar. </a:t>
            </a:r>
          </a:p>
          <a:p>
            <a:pPr marL="3600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jardim bem cuidado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seria o indicativo que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três relações estão be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cultivadas.</a:t>
            </a:r>
          </a:p>
          <a:p>
            <a:pPr marL="3600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acusação que a ordem de Deus “enchei a terra e submetei-a” (Gn 1,28) significa exploração selvagem da natureza não é legítima</a:t>
            </a:r>
          </a:p>
          <a:p>
            <a:pPr marL="360000" indent="-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72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98CBE35-EA75-466E-B858-5E347E473CF7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1"/>
          <p:cNvSpPr txBox="1">
            <a:spLocks noChangeArrowheads="1"/>
          </p:cNvSpPr>
          <p:nvPr/>
        </p:nvSpPr>
        <p:spPr bwMode="auto">
          <a:xfrm>
            <a:off x="0" y="214290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2. HARMONIA ORIGINAL: O MUNDO CRIADO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898366"/>
            <a:ext cx="9143999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Laudato</a:t>
            </a:r>
            <a:r>
              <a:rPr lang="pt-BR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Si’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explica que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cultivar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 dizer lavrar ou trabalhar um terreno,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guardar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 proteger, cuidar, preservar, velar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relato 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indica limites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não é lícito comer o fruto da árvore do conhecimento do bem e do mal, indicando com isso que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não pode dispor da terra a seu bel-prazer 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(Gn 2,17)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 10,14 diz que ao Senhor pertence a terra e o que ela encerra. 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criação pertence a Deus.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recebeu a vocação de cuidar e guardar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atenção os seres que dela fazem parte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8420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1D2EEA5-2208-42D2-A396-2C1737FD1B35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1"/>
          <p:cNvSpPr txBox="1">
            <a:spLocks noChangeArrowheads="1"/>
          </p:cNvSpPr>
          <p:nvPr/>
        </p:nvSpPr>
        <p:spPr bwMode="auto">
          <a:xfrm>
            <a:off x="0" y="333375"/>
            <a:ext cx="91440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500" b="1" dirty="0">
                <a:solidFill>
                  <a:srgbClr val="FF0000"/>
                </a:solidFill>
              </a:rPr>
              <a:t>3. A ALIANÇA ROMPIDA E O PECADO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9805" y="1071982"/>
            <a:ext cx="913419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Gênesis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pecado 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homem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desobedecer a Deus (</a:t>
            </a:r>
            <a:r>
              <a:rPr lang="pt-B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3,6), o homem provoca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ruptura nas relações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relação com Deus é ferida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O casal tem medo de Deus e se esconde (Gn 2,10). A humanidade quer “ser como Deus” (Gn 3,5). Babel nos mostra: “Vamos construir para nós uma cidade e uma torre que chegue até o céu. Assim nós faremos um nome” (Gn 11,4)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0468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F5517B4-120E-4012-A265-EF44196D2CEA}" type="slidenum">
              <a:rPr lang="pt-BR" sz="14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pt-BR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SimSun"/>
        <a:cs typeface="SimSun"/>
      </a:majorFont>
      <a:minorFont>
        <a:latin typeface="Times New Roman"/>
        <a:ea typeface="SimSun"/>
        <a:cs typeface="SimSu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2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SimSun"/>
        <a:cs typeface="SimSun"/>
      </a:majorFont>
      <a:minorFont>
        <a:latin typeface="Times New Roman"/>
        <a:ea typeface="SimSun"/>
        <a:cs typeface="SimSu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2453</Words>
  <Application>Microsoft Office PowerPoint</Application>
  <PresentationFormat>Apresentação na tela (4:3)</PresentationFormat>
  <Paragraphs>177</Paragraphs>
  <Slides>27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27</vt:i4>
      </vt:variant>
    </vt:vector>
  </HeadingPairs>
  <TitlesOfParts>
    <vt:vector size="31" baseType="lpstr">
      <vt:lpstr>Tema do Office</vt:lpstr>
      <vt:lpstr>1_Tema do Office</vt:lpstr>
      <vt:lpstr>Facetado</vt:lpstr>
      <vt:lpstr>2_Tema do Office</vt:lpstr>
      <vt:lpstr>Apresentação do PowerPoint</vt:lpstr>
      <vt:lpstr>JULGAR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Comunidades</dc:creator>
  <cp:lastModifiedBy>lenovo</cp:lastModifiedBy>
  <cp:revision>86</cp:revision>
  <dcterms:created xsi:type="dcterms:W3CDTF">2017-01-30T12:28:48Z</dcterms:created>
  <dcterms:modified xsi:type="dcterms:W3CDTF">2017-02-11T10:58:58Z</dcterms:modified>
</cp:coreProperties>
</file>